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notesMasterIdLst>
    <p:notesMasterId r:id="rId25"/>
  </p:notesMasterIdLst>
  <p:sldIdLst>
    <p:sldId id="256" r:id="rId2"/>
    <p:sldId id="302" r:id="rId3"/>
    <p:sldId id="257" r:id="rId4"/>
    <p:sldId id="303" r:id="rId5"/>
    <p:sldId id="304" r:id="rId6"/>
    <p:sldId id="305" r:id="rId7"/>
    <p:sldId id="306" r:id="rId8"/>
    <p:sldId id="307" r:id="rId9"/>
    <p:sldId id="309" r:id="rId10"/>
    <p:sldId id="308" r:id="rId11"/>
    <p:sldId id="310" r:id="rId12"/>
    <p:sldId id="311" r:id="rId13"/>
    <p:sldId id="312" r:id="rId14"/>
    <p:sldId id="313" r:id="rId15"/>
    <p:sldId id="314" r:id="rId16"/>
    <p:sldId id="290" r:id="rId17"/>
    <p:sldId id="265" r:id="rId18"/>
    <p:sldId id="266" r:id="rId19"/>
    <p:sldId id="267" r:id="rId20"/>
    <p:sldId id="270" r:id="rId21"/>
    <p:sldId id="272" r:id="rId22"/>
    <p:sldId id="274" r:id="rId23"/>
    <p:sldId id="315"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0" d="100"/>
          <a:sy n="100" d="100"/>
        </p:scale>
        <p:origin x="9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hyperlink" Target="mailto:osr-reg-subscribe-request@listserv.doa.la.gov" TargetMode="Externa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diagrams/_rels/data2.xml.rels><?xml version="1.0" encoding="UTF-8" standalone="yes"?>
<Relationships xmlns="http://schemas.openxmlformats.org/package/2006/relationships"><Relationship Id="rId3" Type="http://schemas.openxmlformats.org/officeDocument/2006/relationships/hyperlink" Target="https://senate.la.gov/Sen_Committees/Education" TargetMode="External"/><Relationship Id="rId2" Type="http://schemas.openxmlformats.org/officeDocument/2006/relationships/hyperlink" Target="https://house.louisiana.gov/H_Cmtes/Education" TargetMode="External"/><Relationship Id="rId1" Type="http://schemas.openxmlformats.org/officeDocument/2006/relationships/hyperlink" Target="https://www.legis.la.gov/legis/FindMyLegislators.aspx" TargetMode="External"/></Relationships>
</file>

<file path=ppt/diagrams/_rels/data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hyperlink" Target="https://bese.louisiana.gov/docs/default-source/bese-documents/2024_board_meeting_schedule.pdf?sfvrsn=5d4de847_2" TargetMode="External"/><Relationship Id="rId1" Type="http://schemas.openxmlformats.org/officeDocument/2006/relationships/hyperlink" Target="https://bese.louisiana.gov/" TargetMode="Externa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hyperlink" Target="mailto:osr-reg-subscribe-request@listserv.doa.la.gov" TargetMode="External"/><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rawing2.xml.rels><?xml version="1.0" encoding="UTF-8" standalone="yes"?>
<Relationships xmlns="http://schemas.openxmlformats.org/package/2006/relationships"><Relationship Id="rId3" Type="http://schemas.openxmlformats.org/officeDocument/2006/relationships/hyperlink" Target="https://senate.la.gov/Sen_Committees/Education" TargetMode="External"/><Relationship Id="rId2" Type="http://schemas.openxmlformats.org/officeDocument/2006/relationships/hyperlink" Target="https://house.louisiana.gov/H_Cmtes/Education" TargetMode="External"/><Relationship Id="rId1" Type="http://schemas.openxmlformats.org/officeDocument/2006/relationships/hyperlink" Target="https://www.legis.la.gov/legis/FindMyLegislators.aspx" TargetMode="External"/></Relationships>
</file>

<file path=ppt/diagrams/_rels/drawing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sv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0.png"/><Relationship Id="rId5" Type="http://schemas.openxmlformats.org/officeDocument/2006/relationships/hyperlink" Target="https://bese.louisiana.gov/" TargetMode="External"/><Relationship Id="rId10" Type="http://schemas.openxmlformats.org/officeDocument/2006/relationships/hyperlink" Target="https://bese.louisiana.gov/docs/default-source/bese-documents/2024_board_meeting_schedule.pdf?sfvrsn=5d4de847_2" TargetMode="External"/><Relationship Id="rId4" Type="http://schemas.openxmlformats.org/officeDocument/2006/relationships/image" Target="../media/image19.svg"/><Relationship Id="rId9"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321DEF-D67E-4AB4-8E41-885486CED030}"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5FA5AC2-3373-4861-ABC1-829D0557D33B}">
      <dgm:prSet custT="1"/>
      <dgm:spPr/>
      <dgm:t>
        <a:bodyPr/>
        <a:lstStyle/>
        <a:p>
          <a:r>
            <a:rPr lang="en-US" sz="1400" b="0" i="0" dirty="0">
              <a:latin typeface="Arial" panose="020B0604020202020204" pitchFamily="34" charset="0"/>
              <a:cs typeface="Arial" panose="020B0604020202020204" pitchFamily="34" charset="0"/>
            </a:rPr>
            <a:t>State statutes direct agencies to engage in the rulemaking process to implement new state and federal laws. </a:t>
          </a:r>
          <a:endParaRPr lang="en-US" sz="1400" dirty="0">
            <a:latin typeface="Arial" panose="020B0604020202020204" pitchFamily="34" charset="0"/>
            <a:cs typeface="Arial" panose="020B0604020202020204" pitchFamily="34" charset="0"/>
          </a:endParaRPr>
        </a:p>
      </dgm:t>
    </dgm:pt>
    <dgm:pt modelId="{4046F143-03B7-45F1-8D88-12887781411D}" type="parTrans" cxnId="{0B9FC0AE-6347-48C6-ACC1-2CCA54706E31}">
      <dgm:prSet/>
      <dgm:spPr/>
      <dgm:t>
        <a:bodyPr/>
        <a:lstStyle/>
        <a:p>
          <a:endParaRPr lang="en-US"/>
        </a:p>
      </dgm:t>
    </dgm:pt>
    <dgm:pt modelId="{F2AE02F6-15AD-4AC6-B70D-DFBEF344027D}" type="sibTrans" cxnId="{0B9FC0AE-6347-48C6-ACC1-2CCA54706E31}">
      <dgm:prSet/>
      <dgm:spPr/>
      <dgm:t>
        <a:bodyPr/>
        <a:lstStyle/>
        <a:p>
          <a:endParaRPr lang="en-US"/>
        </a:p>
      </dgm:t>
    </dgm:pt>
    <dgm:pt modelId="{DC91A087-5979-4707-BBCA-C8679A8418B4}">
      <dgm:prSet custT="1"/>
      <dgm:spPr/>
      <dgm:t>
        <a:bodyPr/>
        <a:lstStyle/>
        <a:p>
          <a:r>
            <a:rPr lang="en-US" sz="1400" b="0" i="0" dirty="0">
              <a:latin typeface="Arial" panose="020B0604020202020204" pitchFamily="34" charset="0"/>
              <a:cs typeface="Arial" panose="020B0604020202020204" pitchFamily="34" charset="0"/>
            </a:rPr>
            <a:t>This procedure allows for public input as well as legislative involvement.</a:t>
          </a:r>
          <a:endParaRPr lang="en-US" sz="1400" dirty="0">
            <a:latin typeface="Arial" panose="020B0604020202020204" pitchFamily="34" charset="0"/>
            <a:cs typeface="Arial" panose="020B0604020202020204" pitchFamily="34" charset="0"/>
          </a:endParaRPr>
        </a:p>
      </dgm:t>
    </dgm:pt>
    <dgm:pt modelId="{D57A3570-0C8C-43CC-AA43-B3283030CE67}" type="parTrans" cxnId="{17B0BD33-4BF0-4862-A9F8-817AE066AEC6}">
      <dgm:prSet/>
      <dgm:spPr/>
      <dgm:t>
        <a:bodyPr/>
        <a:lstStyle/>
        <a:p>
          <a:endParaRPr lang="en-US"/>
        </a:p>
      </dgm:t>
    </dgm:pt>
    <dgm:pt modelId="{1B36584E-100B-47F4-9E3C-335F024280FC}" type="sibTrans" cxnId="{17B0BD33-4BF0-4862-A9F8-817AE066AEC6}">
      <dgm:prSet/>
      <dgm:spPr/>
      <dgm:t>
        <a:bodyPr/>
        <a:lstStyle/>
        <a:p>
          <a:endParaRPr lang="en-US"/>
        </a:p>
      </dgm:t>
    </dgm:pt>
    <dgm:pt modelId="{829F6459-9B2E-47D3-998E-CB0986F3378C}">
      <dgm:prSet custT="1"/>
      <dgm:spPr/>
      <dgm:t>
        <a:bodyPr/>
        <a:lstStyle/>
        <a:p>
          <a:r>
            <a:rPr lang="en-US" sz="1400" b="0" i="0" dirty="0">
              <a:latin typeface="Arial" panose="020B0604020202020204" pitchFamily="34" charset="0"/>
              <a:cs typeface="Arial" panose="020B0604020202020204" pitchFamily="34" charset="0"/>
            </a:rPr>
            <a:t>To subscribe to the Louisiana Register publication notification email list, send an email to </a:t>
          </a:r>
          <a:r>
            <a:rPr lang="en-US" sz="1400" b="1" i="0" u="sng" dirty="0">
              <a:latin typeface="Arial" panose="020B0604020202020204" pitchFamily="34" charset="0"/>
              <a:cs typeface="Arial" panose="020B0604020202020204" pitchFamily="34" charset="0"/>
              <a:hlinkClick xmlns:r="http://schemas.openxmlformats.org/officeDocument/2006/relationships" r:id="rId1"/>
            </a:rPr>
            <a:t>osr-reg-subscribe-request@listserv.doa.la.gov</a:t>
          </a:r>
          <a:r>
            <a:rPr lang="en-US" sz="1400" b="1" i="0" dirty="0">
              <a:latin typeface="Arial" panose="020B0604020202020204" pitchFamily="34" charset="0"/>
              <a:cs typeface="Arial" panose="020B0604020202020204" pitchFamily="34" charset="0"/>
            </a:rPr>
            <a:t> </a:t>
          </a:r>
          <a:r>
            <a:rPr lang="en-US" sz="1400" b="0" i="0" dirty="0">
              <a:latin typeface="Arial" panose="020B0604020202020204" pitchFamily="34" charset="0"/>
              <a:cs typeface="Arial" panose="020B0604020202020204" pitchFamily="34" charset="0"/>
            </a:rPr>
            <a:t>with "Subscribe" in the Subject Line.</a:t>
          </a:r>
          <a:endParaRPr lang="en-US" sz="1400" dirty="0">
            <a:latin typeface="Arial" panose="020B0604020202020204" pitchFamily="34" charset="0"/>
            <a:cs typeface="Arial" panose="020B0604020202020204" pitchFamily="34" charset="0"/>
          </a:endParaRPr>
        </a:p>
      </dgm:t>
    </dgm:pt>
    <dgm:pt modelId="{56A59759-CEE1-402F-9724-CC9D1E85200F}" type="parTrans" cxnId="{4D3A640A-D58F-4EDE-8D8E-7400125B5CCA}">
      <dgm:prSet/>
      <dgm:spPr/>
      <dgm:t>
        <a:bodyPr/>
        <a:lstStyle/>
        <a:p>
          <a:endParaRPr lang="en-US"/>
        </a:p>
      </dgm:t>
    </dgm:pt>
    <dgm:pt modelId="{BD42E439-17A0-43A4-8AC3-FCFE2B421877}" type="sibTrans" cxnId="{4D3A640A-D58F-4EDE-8D8E-7400125B5CCA}">
      <dgm:prSet/>
      <dgm:spPr/>
      <dgm:t>
        <a:bodyPr/>
        <a:lstStyle/>
        <a:p>
          <a:endParaRPr lang="en-US"/>
        </a:p>
      </dgm:t>
    </dgm:pt>
    <dgm:pt modelId="{C3FECB5E-0015-4765-8EA8-BDA326364FA5}" type="pres">
      <dgm:prSet presAssocID="{32321DEF-D67E-4AB4-8E41-885486CED030}" presName="root" presStyleCnt="0">
        <dgm:presLayoutVars>
          <dgm:dir/>
          <dgm:resizeHandles val="exact"/>
        </dgm:presLayoutVars>
      </dgm:prSet>
      <dgm:spPr/>
    </dgm:pt>
    <dgm:pt modelId="{D99C1522-EC61-4E7B-A385-CDEF51560874}" type="pres">
      <dgm:prSet presAssocID="{B5FA5AC2-3373-4861-ABC1-829D0557D33B}" presName="compNode" presStyleCnt="0"/>
      <dgm:spPr/>
    </dgm:pt>
    <dgm:pt modelId="{E075A1A6-47AF-4D1D-854D-BA8480222489}" type="pres">
      <dgm:prSet presAssocID="{B5FA5AC2-3373-4861-ABC1-829D0557D33B}" presName="iconRect" presStyleLbl="node1" presStyleIdx="0" presStyleCnt="3" custLinFactNeighborX="46" custLinFactNeighborY="-2081"/>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Gavel"/>
        </a:ext>
      </dgm:extLst>
    </dgm:pt>
    <dgm:pt modelId="{DC787F3E-8778-4F2C-A21A-F803E0ED4289}" type="pres">
      <dgm:prSet presAssocID="{B5FA5AC2-3373-4861-ABC1-829D0557D33B}" presName="spaceRect" presStyleCnt="0"/>
      <dgm:spPr/>
    </dgm:pt>
    <dgm:pt modelId="{12A4CDBB-E704-486F-B43C-17040A64BAE9}" type="pres">
      <dgm:prSet presAssocID="{B5FA5AC2-3373-4861-ABC1-829D0557D33B}" presName="textRect" presStyleLbl="revTx" presStyleIdx="0" presStyleCnt="3">
        <dgm:presLayoutVars>
          <dgm:chMax val="1"/>
          <dgm:chPref val="1"/>
        </dgm:presLayoutVars>
      </dgm:prSet>
      <dgm:spPr/>
    </dgm:pt>
    <dgm:pt modelId="{BB698183-CBBD-486F-B9DF-AFC9E592842F}" type="pres">
      <dgm:prSet presAssocID="{F2AE02F6-15AD-4AC6-B70D-DFBEF344027D}" presName="sibTrans" presStyleCnt="0"/>
      <dgm:spPr/>
    </dgm:pt>
    <dgm:pt modelId="{27C1EA9B-DA76-4812-A3A9-C2D1BE5DDA5D}" type="pres">
      <dgm:prSet presAssocID="{DC91A087-5979-4707-BBCA-C8679A8418B4}" presName="compNode" presStyleCnt="0"/>
      <dgm:spPr/>
    </dgm:pt>
    <dgm:pt modelId="{36372218-9FD5-4E99-9576-113C2FBFDB0B}" type="pres">
      <dgm:prSet presAssocID="{DC91A087-5979-4707-BBCA-C8679A8418B4}" presName="iconRect" presStyleLbl="node1" presStyleIdx="1"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Meeting"/>
        </a:ext>
      </dgm:extLst>
    </dgm:pt>
    <dgm:pt modelId="{ABA4A409-76EA-4B71-BD0E-9184D30CA510}" type="pres">
      <dgm:prSet presAssocID="{DC91A087-5979-4707-BBCA-C8679A8418B4}" presName="spaceRect" presStyleCnt="0"/>
      <dgm:spPr/>
    </dgm:pt>
    <dgm:pt modelId="{E980AA9F-6E35-48CF-B8E8-23C844146493}" type="pres">
      <dgm:prSet presAssocID="{DC91A087-5979-4707-BBCA-C8679A8418B4}" presName="textRect" presStyleLbl="revTx" presStyleIdx="1" presStyleCnt="3">
        <dgm:presLayoutVars>
          <dgm:chMax val="1"/>
          <dgm:chPref val="1"/>
        </dgm:presLayoutVars>
      </dgm:prSet>
      <dgm:spPr/>
    </dgm:pt>
    <dgm:pt modelId="{B0B1BB8F-B01B-4E5E-87CC-543C725D8E07}" type="pres">
      <dgm:prSet presAssocID="{1B36584E-100B-47F4-9E3C-335F024280FC}" presName="sibTrans" presStyleCnt="0"/>
      <dgm:spPr/>
    </dgm:pt>
    <dgm:pt modelId="{3CC8359A-B7E4-48B4-868E-C81229217945}" type="pres">
      <dgm:prSet presAssocID="{829F6459-9B2E-47D3-998E-CB0986F3378C}" presName="compNode" presStyleCnt="0"/>
      <dgm:spPr/>
    </dgm:pt>
    <dgm:pt modelId="{9E5C3669-73AF-44A0-8389-AFCF2E74EE47}" type="pres">
      <dgm:prSet presAssocID="{829F6459-9B2E-47D3-998E-CB0986F3378C}" presName="iconRect" presStyleLbl="node1" presStyleIdx="2" presStyleCnt="3"/>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Envelope"/>
        </a:ext>
      </dgm:extLst>
    </dgm:pt>
    <dgm:pt modelId="{56B77F29-87E2-44E2-8396-A40A1E071491}" type="pres">
      <dgm:prSet presAssocID="{829F6459-9B2E-47D3-998E-CB0986F3378C}" presName="spaceRect" presStyleCnt="0"/>
      <dgm:spPr/>
    </dgm:pt>
    <dgm:pt modelId="{E37C146E-A276-4B0F-899D-1C49006DFEFB}" type="pres">
      <dgm:prSet presAssocID="{829F6459-9B2E-47D3-998E-CB0986F3378C}" presName="textRect" presStyleLbl="revTx" presStyleIdx="2" presStyleCnt="3">
        <dgm:presLayoutVars>
          <dgm:chMax val="1"/>
          <dgm:chPref val="1"/>
        </dgm:presLayoutVars>
      </dgm:prSet>
      <dgm:spPr/>
    </dgm:pt>
  </dgm:ptLst>
  <dgm:cxnLst>
    <dgm:cxn modelId="{4D3A640A-D58F-4EDE-8D8E-7400125B5CCA}" srcId="{32321DEF-D67E-4AB4-8E41-885486CED030}" destId="{829F6459-9B2E-47D3-998E-CB0986F3378C}" srcOrd="2" destOrd="0" parTransId="{56A59759-CEE1-402F-9724-CC9D1E85200F}" sibTransId="{BD42E439-17A0-43A4-8AC3-FCFE2B421877}"/>
    <dgm:cxn modelId="{090B4E1D-BA41-453B-8789-74330BF32BA8}" type="presOf" srcId="{B5FA5AC2-3373-4861-ABC1-829D0557D33B}" destId="{12A4CDBB-E704-486F-B43C-17040A64BAE9}" srcOrd="0" destOrd="0" presId="urn:microsoft.com/office/officeart/2018/2/layout/IconLabelList"/>
    <dgm:cxn modelId="{17B0BD33-4BF0-4862-A9F8-817AE066AEC6}" srcId="{32321DEF-D67E-4AB4-8E41-885486CED030}" destId="{DC91A087-5979-4707-BBCA-C8679A8418B4}" srcOrd="1" destOrd="0" parTransId="{D57A3570-0C8C-43CC-AA43-B3283030CE67}" sibTransId="{1B36584E-100B-47F4-9E3C-335F024280FC}"/>
    <dgm:cxn modelId="{37B12E53-B3C5-41D9-9149-419CBEAAA4FE}" type="presOf" srcId="{32321DEF-D67E-4AB4-8E41-885486CED030}" destId="{C3FECB5E-0015-4765-8EA8-BDA326364FA5}" srcOrd="0" destOrd="0" presId="urn:microsoft.com/office/officeart/2018/2/layout/IconLabelList"/>
    <dgm:cxn modelId="{E378478B-0574-4C06-8702-D95F0050BBCE}" type="presOf" srcId="{829F6459-9B2E-47D3-998E-CB0986F3378C}" destId="{E37C146E-A276-4B0F-899D-1C49006DFEFB}" srcOrd="0" destOrd="0" presId="urn:microsoft.com/office/officeart/2018/2/layout/IconLabelList"/>
    <dgm:cxn modelId="{0B9FC0AE-6347-48C6-ACC1-2CCA54706E31}" srcId="{32321DEF-D67E-4AB4-8E41-885486CED030}" destId="{B5FA5AC2-3373-4861-ABC1-829D0557D33B}" srcOrd="0" destOrd="0" parTransId="{4046F143-03B7-45F1-8D88-12887781411D}" sibTransId="{F2AE02F6-15AD-4AC6-B70D-DFBEF344027D}"/>
    <dgm:cxn modelId="{B0BF0EE5-8DA8-4F55-B8C0-87AA32926B52}" type="presOf" srcId="{DC91A087-5979-4707-BBCA-C8679A8418B4}" destId="{E980AA9F-6E35-48CF-B8E8-23C844146493}" srcOrd="0" destOrd="0" presId="urn:microsoft.com/office/officeart/2018/2/layout/IconLabelList"/>
    <dgm:cxn modelId="{783A6176-3766-4223-94BE-7091BF5A231F}" type="presParOf" srcId="{C3FECB5E-0015-4765-8EA8-BDA326364FA5}" destId="{D99C1522-EC61-4E7B-A385-CDEF51560874}" srcOrd="0" destOrd="0" presId="urn:microsoft.com/office/officeart/2018/2/layout/IconLabelList"/>
    <dgm:cxn modelId="{043FA0FB-13B2-40CD-BDA2-A29F3104954E}" type="presParOf" srcId="{D99C1522-EC61-4E7B-A385-CDEF51560874}" destId="{E075A1A6-47AF-4D1D-854D-BA8480222489}" srcOrd="0" destOrd="0" presId="urn:microsoft.com/office/officeart/2018/2/layout/IconLabelList"/>
    <dgm:cxn modelId="{C433E846-48EB-4DF5-A4AA-3C3527770116}" type="presParOf" srcId="{D99C1522-EC61-4E7B-A385-CDEF51560874}" destId="{DC787F3E-8778-4F2C-A21A-F803E0ED4289}" srcOrd="1" destOrd="0" presId="urn:microsoft.com/office/officeart/2018/2/layout/IconLabelList"/>
    <dgm:cxn modelId="{2C378C2C-CBEE-4560-8350-6D85ECAEF7F6}" type="presParOf" srcId="{D99C1522-EC61-4E7B-A385-CDEF51560874}" destId="{12A4CDBB-E704-486F-B43C-17040A64BAE9}" srcOrd="2" destOrd="0" presId="urn:microsoft.com/office/officeart/2018/2/layout/IconLabelList"/>
    <dgm:cxn modelId="{80AAB74C-8496-478C-A2F7-8D0CBF6B9985}" type="presParOf" srcId="{C3FECB5E-0015-4765-8EA8-BDA326364FA5}" destId="{BB698183-CBBD-486F-B9DF-AFC9E592842F}" srcOrd="1" destOrd="0" presId="urn:microsoft.com/office/officeart/2018/2/layout/IconLabelList"/>
    <dgm:cxn modelId="{EF77FC74-D737-4975-A281-A3742A6C05BB}" type="presParOf" srcId="{C3FECB5E-0015-4765-8EA8-BDA326364FA5}" destId="{27C1EA9B-DA76-4812-A3A9-C2D1BE5DDA5D}" srcOrd="2" destOrd="0" presId="urn:microsoft.com/office/officeart/2018/2/layout/IconLabelList"/>
    <dgm:cxn modelId="{A8962896-3A36-4FF1-820A-7C1393F0CA3A}" type="presParOf" srcId="{27C1EA9B-DA76-4812-A3A9-C2D1BE5DDA5D}" destId="{36372218-9FD5-4E99-9576-113C2FBFDB0B}" srcOrd="0" destOrd="0" presId="urn:microsoft.com/office/officeart/2018/2/layout/IconLabelList"/>
    <dgm:cxn modelId="{8AA3F38E-FB85-4CD3-95C2-7674CF20C6D4}" type="presParOf" srcId="{27C1EA9B-DA76-4812-A3A9-C2D1BE5DDA5D}" destId="{ABA4A409-76EA-4B71-BD0E-9184D30CA510}" srcOrd="1" destOrd="0" presId="urn:microsoft.com/office/officeart/2018/2/layout/IconLabelList"/>
    <dgm:cxn modelId="{3D07846A-64C2-492B-9077-EC62AD65F6B5}" type="presParOf" srcId="{27C1EA9B-DA76-4812-A3A9-C2D1BE5DDA5D}" destId="{E980AA9F-6E35-48CF-B8E8-23C844146493}" srcOrd="2" destOrd="0" presId="urn:microsoft.com/office/officeart/2018/2/layout/IconLabelList"/>
    <dgm:cxn modelId="{23B17BA9-49AE-476B-B7FD-F133E1F4CCB2}" type="presParOf" srcId="{C3FECB5E-0015-4765-8EA8-BDA326364FA5}" destId="{B0B1BB8F-B01B-4E5E-87CC-543C725D8E07}" srcOrd="3" destOrd="0" presId="urn:microsoft.com/office/officeart/2018/2/layout/IconLabelList"/>
    <dgm:cxn modelId="{F2297688-AE1A-4377-B720-DE8153919F96}" type="presParOf" srcId="{C3FECB5E-0015-4765-8EA8-BDA326364FA5}" destId="{3CC8359A-B7E4-48B4-868E-C81229217945}" srcOrd="4" destOrd="0" presId="urn:microsoft.com/office/officeart/2018/2/layout/IconLabelList"/>
    <dgm:cxn modelId="{0A70F503-4731-4977-ACA9-1C773501881F}" type="presParOf" srcId="{3CC8359A-B7E4-48B4-868E-C81229217945}" destId="{9E5C3669-73AF-44A0-8389-AFCF2E74EE47}" srcOrd="0" destOrd="0" presId="urn:microsoft.com/office/officeart/2018/2/layout/IconLabelList"/>
    <dgm:cxn modelId="{3C6A5AEC-2792-4C2C-8B90-A841F657911B}" type="presParOf" srcId="{3CC8359A-B7E4-48B4-868E-C81229217945}" destId="{56B77F29-87E2-44E2-8396-A40A1E071491}" srcOrd="1" destOrd="0" presId="urn:microsoft.com/office/officeart/2018/2/layout/IconLabelList"/>
    <dgm:cxn modelId="{B06851C1-D939-444A-8467-8442A37B3241}" type="presParOf" srcId="{3CC8359A-B7E4-48B4-868E-C81229217945}" destId="{E37C146E-A276-4B0F-899D-1C49006DFEFB}"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7925B2-6072-4308-AAEC-0DE34528E527}"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BC009EB1-F83F-4BEA-93B3-3EDDD8516691}">
      <dgm:prSet/>
      <dgm:spPr/>
      <dgm:t>
        <a:bodyPr/>
        <a:lstStyle/>
        <a:p>
          <a:r>
            <a:rPr lang="en-US" b="1">
              <a:hlinkClick xmlns:r="http://schemas.openxmlformats.org/officeDocument/2006/relationships" r:id="rId1"/>
            </a:rPr>
            <a:t>Find My Legislators - Louisiana State Legislature</a:t>
          </a:r>
          <a:endParaRPr lang="en-US"/>
        </a:p>
      </dgm:t>
    </dgm:pt>
    <dgm:pt modelId="{D129B06F-56A8-4CE8-93A9-975F24D2DB99}" type="parTrans" cxnId="{9F237226-0286-496F-AD30-1D378410A8BE}">
      <dgm:prSet/>
      <dgm:spPr/>
      <dgm:t>
        <a:bodyPr/>
        <a:lstStyle/>
        <a:p>
          <a:endParaRPr lang="en-US"/>
        </a:p>
      </dgm:t>
    </dgm:pt>
    <dgm:pt modelId="{55AA966D-5A3B-4C09-90EE-5A2B8FC7200E}" type="sibTrans" cxnId="{9F237226-0286-496F-AD30-1D378410A8BE}">
      <dgm:prSet/>
      <dgm:spPr/>
      <dgm:t>
        <a:bodyPr/>
        <a:lstStyle/>
        <a:p>
          <a:endParaRPr lang="en-US"/>
        </a:p>
      </dgm:t>
    </dgm:pt>
    <dgm:pt modelId="{8377389A-3390-4498-8752-A560CD6A54C9}">
      <dgm:prSet/>
      <dgm:spPr/>
      <dgm:t>
        <a:bodyPr/>
        <a:lstStyle/>
        <a:p>
          <a:r>
            <a:rPr lang="en-US" b="1">
              <a:hlinkClick xmlns:r="http://schemas.openxmlformats.org/officeDocument/2006/relationships" r:id="rId2"/>
            </a:rPr>
            <a:t>Education Committee (louisiana.gov)</a:t>
          </a:r>
          <a:endParaRPr lang="en-US"/>
        </a:p>
      </dgm:t>
    </dgm:pt>
    <dgm:pt modelId="{01C88511-016A-4FF9-B747-2ED203ACED11}" type="parTrans" cxnId="{2339709C-A1CC-4BEF-A586-07266569AB95}">
      <dgm:prSet/>
      <dgm:spPr/>
      <dgm:t>
        <a:bodyPr/>
        <a:lstStyle/>
        <a:p>
          <a:endParaRPr lang="en-US"/>
        </a:p>
      </dgm:t>
    </dgm:pt>
    <dgm:pt modelId="{788E006A-E314-4882-819C-0B09CB5A5B78}" type="sibTrans" cxnId="{2339709C-A1CC-4BEF-A586-07266569AB95}">
      <dgm:prSet/>
      <dgm:spPr/>
      <dgm:t>
        <a:bodyPr/>
        <a:lstStyle/>
        <a:p>
          <a:endParaRPr lang="en-US"/>
        </a:p>
      </dgm:t>
    </dgm:pt>
    <dgm:pt modelId="{17D9BE5D-4A11-4FCF-9D4C-16469A5E2006}">
      <dgm:prSet/>
      <dgm:spPr/>
      <dgm:t>
        <a:bodyPr/>
        <a:lstStyle/>
        <a:p>
          <a:r>
            <a:rPr lang="en-US" b="1">
              <a:hlinkClick xmlns:r="http://schemas.openxmlformats.org/officeDocument/2006/relationships" r:id="rId3"/>
            </a:rPr>
            <a:t>Senate Education Committee (la.gov)</a:t>
          </a:r>
          <a:endParaRPr lang="en-US"/>
        </a:p>
      </dgm:t>
    </dgm:pt>
    <dgm:pt modelId="{3EF1D443-963A-472A-9118-3C54F1F2AA68}" type="parTrans" cxnId="{70EFF77F-FA60-454D-8DF2-482E96E8C416}">
      <dgm:prSet/>
      <dgm:spPr/>
      <dgm:t>
        <a:bodyPr/>
        <a:lstStyle/>
        <a:p>
          <a:endParaRPr lang="en-US"/>
        </a:p>
      </dgm:t>
    </dgm:pt>
    <dgm:pt modelId="{840E6201-1D23-4097-B192-95C88B5E9BAF}" type="sibTrans" cxnId="{70EFF77F-FA60-454D-8DF2-482E96E8C416}">
      <dgm:prSet/>
      <dgm:spPr/>
      <dgm:t>
        <a:bodyPr/>
        <a:lstStyle/>
        <a:p>
          <a:endParaRPr lang="en-US"/>
        </a:p>
      </dgm:t>
    </dgm:pt>
    <dgm:pt modelId="{4F67F863-1679-4EB4-9404-373CE6898FAD}">
      <dgm:prSet/>
      <dgm:spPr/>
      <dgm:t>
        <a:bodyPr/>
        <a:lstStyle/>
        <a:p>
          <a:r>
            <a:rPr lang="en-US" b="0" i="0"/>
            <a:t>The 2024 Regular Legislative Session just ended on April 14th.</a:t>
          </a:r>
          <a:endParaRPr lang="en-US"/>
        </a:p>
      </dgm:t>
    </dgm:pt>
    <dgm:pt modelId="{DFE00335-C09A-4401-97FF-C4EB703C623D}" type="parTrans" cxnId="{FA3813AA-CB78-418E-A114-88E1D09D9CE6}">
      <dgm:prSet/>
      <dgm:spPr/>
      <dgm:t>
        <a:bodyPr/>
        <a:lstStyle/>
        <a:p>
          <a:endParaRPr lang="en-US"/>
        </a:p>
      </dgm:t>
    </dgm:pt>
    <dgm:pt modelId="{A0434478-5DA6-4DFF-9A57-E041C51A801E}" type="sibTrans" cxnId="{FA3813AA-CB78-418E-A114-88E1D09D9CE6}">
      <dgm:prSet/>
      <dgm:spPr/>
      <dgm:t>
        <a:bodyPr/>
        <a:lstStyle/>
        <a:p>
          <a:endParaRPr lang="en-US"/>
        </a:p>
      </dgm:t>
    </dgm:pt>
    <dgm:pt modelId="{99260370-7896-4C52-95C6-8448F59773E5}" type="pres">
      <dgm:prSet presAssocID="{C97925B2-6072-4308-AAEC-0DE34528E527}" presName="vert0" presStyleCnt="0">
        <dgm:presLayoutVars>
          <dgm:dir/>
          <dgm:animOne val="branch"/>
          <dgm:animLvl val="lvl"/>
        </dgm:presLayoutVars>
      </dgm:prSet>
      <dgm:spPr/>
    </dgm:pt>
    <dgm:pt modelId="{AC020B30-AFE1-486A-9CE9-BFC1C91CAA84}" type="pres">
      <dgm:prSet presAssocID="{BC009EB1-F83F-4BEA-93B3-3EDDD8516691}" presName="thickLine" presStyleLbl="alignNode1" presStyleIdx="0" presStyleCnt="4"/>
      <dgm:spPr/>
    </dgm:pt>
    <dgm:pt modelId="{C76C8100-E72E-4B1A-9E4F-71C8AE90045D}" type="pres">
      <dgm:prSet presAssocID="{BC009EB1-F83F-4BEA-93B3-3EDDD8516691}" presName="horz1" presStyleCnt="0"/>
      <dgm:spPr/>
    </dgm:pt>
    <dgm:pt modelId="{23C87D19-B0B8-45F0-B8E9-56DECD8181C8}" type="pres">
      <dgm:prSet presAssocID="{BC009EB1-F83F-4BEA-93B3-3EDDD8516691}" presName="tx1" presStyleLbl="revTx" presStyleIdx="0" presStyleCnt="4"/>
      <dgm:spPr/>
    </dgm:pt>
    <dgm:pt modelId="{34B0A1F0-8471-4C04-811F-D7A7093ECE4D}" type="pres">
      <dgm:prSet presAssocID="{BC009EB1-F83F-4BEA-93B3-3EDDD8516691}" presName="vert1" presStyleCnt="0"/>
      <dgm:spPr/>
    </dgm:pt>
    <dgm:pt modelId="{A2EF4FFF-B7AC-48E7-8F1D-417A29C64102}" type="pres">
      <dgm:prSet presAssocID="{8377389A-3390-4498-8752-A560CD6A54C9}" presName="thickLine" presStyleLbl="alignNode1" presStyleIdx="1" presStyleCnt="4"/>
      <dgm:spPr/>
    </dgm:pt>
    <dgm:pt modelId="{14F54884-AC1E-441C-B06D-FE7B57285CAC}" type="pres">
      <dgm:prSet presAssocID="{8377389A-3390-4498-8752-A560CD6A54C9}" presName="horz1" presStyleCnt="0"/>
      <dgm:spPr/>
    </dgm:pt>
    <dgm:pt modelId="{F3733377-4A50-4D79-A7B0-1CE87691EF52}" type="pres">
      <dgm:prSet presAssocID="{8377389A-3390-4498-8752-A560CD6A54C9}" presName="tx1" presStyleLbl="revTx" presStyleIdx="1" presStyleCnt="4"/>
      <dgm:spPr/>
    </dgm:pt>
    <dgm:pt modelId="{E702A2F6-D496-4A5B-863F-FE4936EC086F}" type="pres">
      <dgm:prSet presAssocID="{8377389A-3390-4498-8752-A560CD6A54C9}" presName="vert1" presStyleCnt="0"/>
      <dgm:spPr/>
    </dgm:pt>
    <dgm:pt modelId="{E016B3A2-5905-416B-B94D-2EB3C779A24A}" type="pres">
      <dgm:prSet presAssocID="{17D9BE5D-4A11-4FCF-9D4C-16469A5E2006}" presName="thickLine" presStyleLbl="alignNode1" presStyleIdx="2" presStyleCnt="4"/>
      <dgm:spPr/>
    </dgm:pt>
    <dgm:pt modelId="{27D08520-ACCC-4001-9DFE-65C20936705F}" type="pres">
      <dgm:prSet presAssocID="{17D9BE5D-4A11-4FCF-9D4C-16469A5E2006}" presName="horz1" presStyleCnt="0"/>
      <dgm:spPr/>
    </dgm:pt>
    <dgm:pt modelId="{25681EC8-F6D0-4614-A303-78E1576E3D5A}" type="pres">
      <dgm:prSet presAssocID="{17D9BE5D-4A11-4FCF-9D4C-16469A5E2006}" presName="tx1" presStyleLbl="revTx" presStyleIdx="2" presStyleCnt="4"/>
      <dgm:spPr/>
    </dgm:pt>
    <dgm:pt modelId="{6DF33F13-2D2B-4DEB-9530-544A0066C000}" type="pres">
      <dgm:prSet presAssocID="{17D9BE5D-4A11-4FCF-9D4C-16469A5E2006}" presName="vert1" presStyleCnt="0"/>
      <dgm:spPr/>
    </dgm:pt>
    <dgm:pt modelId="{17BDA3A5-A8F8-4A16-9B86-9C8420FEAA82}" type="pres">
      <dgm:prSet presAssocID="{4F67F863-1679-4EB4-9404-373CE6898FAD}" presName="thickLine" presStyleLbl="alignNode1" presStyleIdx="3" presStyleCnt="4"/>
      <dgm:spPr/>
    </dgm:pt>
    <dgm:pt modelId="{4276C793-AA77-4419-AB97-D791E8E5F6D3}" type="pres">
      <dgm:prSet presAssocID="{4F67F863-1679-4EB4-9404-373CE6898FAD}" presName="horz1" presStyleCnt="0"/>
      <dgm:spPr/>
    </dgm:pt>
    <dgm:pt modelId="{76E596B9-4379-4E63-840D-C691DABE8CF0}" type="pres">
      <dgm:prSet presAssocID="{4F67F863-1679-4EB4-9404-373CE6898FAD}" presName="tx1" presStyleLbl="revTx" presStyleIdx="3" presStyleCnt="4"/>
      <dgm:spPr/>
    </dgm:pt>
    <dgm:pt modelId="{22E980A4-8D46-4E88-BB26-EF9E0AD790AC}" type="pres">
      <dgm:prSet presAssocID="{4F67F863-1679-4EB4-9404-373CE6898FAD}" presName="vert1" presStyleCnt="0"/>
      <dgm:spPr/>
    </dgm:pt>
  </dgm:ptLst>
  <dgm:cxnLst>
    <dgm:cxn modelId="{9F237226-0286-496F-AD30-1D378410A8BE}" srcId="{C97925B2-6072-4308-AAEC-0DE34528E527}" destId="{BC009EB1-F83F-4BEA-93B3-3EDDD8516691}" srcOrd="0" destOrd="0" parTransId="{D129B06F-56A8-4CE8-93A9-975F24D2DB99}" sibTransId="{55AA966D-5A3B-4C09-90EE-5A2B8FC7200E}"/>
    <dgm:cxn modelId="{C2A6D038-5BCD-41EC-AD22-43EE490AB945}" type="presOf" srcId="{17D9BE5D-4A11-4FCF-9D4C-16469A5E2006}" destId="{25681EC8-F6D0-4614-A303-78E1576E3D5A}" srcOrd="0" destOrd="0" presId="urn:microsoft.com/office/officeart/2008/layout/LinedList"/>
    <dgm:cxn modelId="{5693AB42-1F49-4A07-9CC1-3614017AD3FE}" type="presOf" srcId="{BC009EB1-F83F-4BEA-93B3-3EDDD8516691}" destId="{23C87D19-B0B8-45F0-B8E9-56DECD8181C8}" srcOrd="0" destOrd="0" presId="urn:microsoft.com/office/officeart/2008/layout/LinedList"/>
    <dgm:cxn modelId="{9696177C-4A12-4C7B-9388-248323D06204}" type="presOf" srcId="{8377389A-3390-4498-8752-A560CD6A54C9}" destId="{F3733377-4A50-4D79-A7B0-1CE87691EF52}" srcOrd="0" destOrd="0" presId="urn:microsoft.com/office/officeart/2008/layout/LinedList"/>
    <dgm:cxn modelId="{70EFF77F-FA60-454D-8DF2-482E96E8C416}" srcId="{C97925B2-6072-4308-AAEC-0DE34528E527}" destId="{17D9BE5D-4A11-4FCF-9D4C-16469A5E2006}" srcOrd="2" destOrd="0" parTransId="{3EF1D443-963A-472A-9118-3C54F1F2AA68}" sibTransId="{840E6201-1D23-4097-B192-95C88B5E9BAF}"/>
    <dgm:cxn modelId="{2339709C-A1CC-4BEF-A586-07266569AB95}" srcId="{C97925B2-6072-4308-AAEC-0DE34528E527}" destId="{8377389A-3390-4498-8752-A560CD6A54C9}" srcOrd="1" destOrd="0" parTransId="{01C88511-016A-4FF9-B747-2ED203ACED11}" sibTransId="{788E006A-E314-4882-819C-0B09CB5A5B78}"/>
    <dgm:cxn modelId="{FA3813AA-CB78-418E-A114-88E1D09D9CE6}" srcId="{C97925B2-6072-4308-AAEC-0DE34528E527}" destId="{4F67F863-1679-4EB4-9404-373CE6898FAD}" srcOrd="3" destOrd="0" parTransId="{DFE00335-C09A-4401-97FF-C4EB703C623D}" sibTransId="{A0434478-5DA6-4DFF-9A57-E041C51A801E}"/>
    <dgm:cxn modelId="{86204FF6-DBBD-473E-B6CE-3D915E8C9906}" type="presOf" srcId="{4F67F863-1679-4EB4-9404-373CE6898FAD}" destId="{76E596B9-4379-4E63-840D-C691DABE8CF0}" srcOrd="0" destOrd="0" presId="urn:microsoft.com/office/officeart/2008/layout/LinedList"/>
    <dgm:cxn modelId="{5648AEF6-CB31-4F56-9DAE-46F46399E40F}" type="presOf" srcId="{C97925B2-6072-4308-AAEC-0DE34528E527}" destId="{99260370-7896-4C52-95C6-8448F59773E5}" srcOrd="0" destOrd="0" presId="urn:microsoft.com/office/officeart/2008/layout/LinedList"/>
    <dgm:cxn modelId="{80376B4A-270E-43AF-B8BF-E5EC5EE3D383}" type="presParOf" srcId="{99260370-7896-4C52-95C6-8448F59773E5}" destId="{AC020B30-AFE1-486A-9CE9-BFC1C91CAA84}" srcOrd="0" destOrd="0" presId="urn:microsoft.com/office/officeart/2008/layout/LinedList"/>
    <dgm:cxn modelId="{6E6923D4-25C1-4B74-9347-DA38360CBA3F}" type="presParOf" srcId="{99260370-7896-4C52-95C6-8448F59773E5}" destId="{C76C8100-E72E-4B1A-9E4F-71C8AE90045D}" srcOrd="1" destOrd="0" presId="urn:microsoft.com/office/officeart/2008/layout/LinedList"/>
    <dgm:cxn modelId="{8875B9E3-FD5C-497E-88D2-5E9E10751F98}" type="presParOf" srcId="{C76C8100-E72E-4B1A-9E4F-71C8AE90045D}" destId="{23C87D19-B0B8-45F0-B8E9-56DECD8181C8}" srcOrd="0" destOrd="0" presId="urn:microsoft.com/office/officeart/2008/layout/LinedList"/>
    <dgm:cxn modelId="{EB1A4507-D4C7-45D0-AC1C-0F3A7FC84AA1}" type="presParOf" srcId="{C76C8100-E72E-4B1A-9E4F-71C8AE90045D}" destId="{34B0A1F0-8471-4C04-811F-D7A7093ECE4D}" srcOrd="1" destOrd="0" presId="urn:microsoft.com/office/officeart/2008/layout/LinedList"/>
    <dgm:cxn modelId="{81E8C5C2-EB30-43AF-B217-E9A365DF5C54}" type="presParOf" srcId="{99260370-7896-4C52-95C6-8448F59773E5}" destId="{A2EF4FFF-B7AC-48E7-8F1D-417A29C64102}" srcOrd="2" destOrd="0" presId="urn:microsoft.com/office/officeart/2008/layout/LinedList"/>
    <dgm:cxn modelId="{8D941111-E83D-48D8-AC05-A53E18B6D2BE}" type="presParOf" srcId="{99260370-7896-4C52-95C6-8448F59773E5}" destId="{14F54884-AC1E-441C-B06D-FE7B57285CAC}" srcOrd="3" destOrd="0" presId="urn:microsoft.com/office/officeart/2008/layout/LinedList"/>
    <dgm:cxn modelId="{F4945080-774D-412F-B548-7F0540FE5EEB}" type="presParOf" srcId="{14F54884-AC1E-441C-B06D-FE7B57285CAC}" destId="{F3733377-4A50-4D79-A7B0-1CE87691EF52}" srcOrd="0" destOrd="0" presId="urn:microsoft.com/office/officeart/2008/layout/LinedList"/>
    <dgm:cxn modelId="{8DC12F12-09ED-44AF-B1C6-419584DD65D7}" type="presParOf" srcId="{14F54884-AC1E-441C-B06D-FE7B57285CAC}" destId="{E702A2F6-D496-4A5B-863F-FE4936EC086F}" srcOrd="1" destOrd="0" presId="urn:microsoft.com/office/officeart/2008/layout/LinedList"/>
    <dgm:cxn modelId="{5D5375FB-0290-4B4C-8695-E4C8B89259D1}" type="presParOf" srcId="{99260370-7896-4C52-95C6-8448F59773E5}" destId="{E016B3A2-5905-416B-B94D-2EB3C779A24A}" srcOrd="4" destOrd="0" presId="urn:microsoft.com/office/officeart/2008/layout/LinedList"/>
    <dgm:cxn modelId="{143CFCB9-E21C-457D-B11C-F4229090D11C}" type="presParOf" srcId="{99260370-7896-4C52-95C6-8448F59773E5}" destId="{27D08520-ACCC-4001-9DFE-65C20936705F}" srcOrd="5" destOrd="0" presId="urn:microsoft.com/office/officeart/2008/layout/LinedList"/>
    <dgm:cxn modelId="{34DDAE80-6458-44D1-9CB1-A780E859BC41}" type="presParOf" srcId="{27D08520-ACCC-4001-9DFE-65C20936705F}" destId="{25681EC8-F6D0-4614-A303-78E1576E3D5A}" srcOrd="0" destOrd="0" presId="urn:microsoft.com/office/officeart/2008/layout/LinedList"/>
    <dgm:cxn modelId="{3DF3677A-5520-40BD-BFA5-668D8734AC1D}" type="presParOf" srcId="{27D08520-ACCC-4001-9DFE-65C20936705F}" destId="{6DF33F13-2D2B-4DEB-9530-544A0066C000}" srcOrd="1" destOrd="0" presId="urn:microsoft.com/office/officeart/2008/layout/LinedList"/>
    <dgm:cxn modelId="{5FEEA6FD-B2EC-4CDD-A0BE-BBE50FBA7A31}" type="presParOf" srcId="{99260370-7896-4C52-95C6-8448F59773E5}" destId="{17BDA3A5-A8F8-4A16-9B86-9C8420FEAA82}" srcOrd="6" destOrd="0" presId="urn:microsoft.com/office/officeart/2008/layout/LinedList"/>
    <dgm:cxn modelId="{D97363A6-D27F-48C4-9636-DBF63E48EEAB}" type="presParOf" srcId="{99260370-7896-4C52-95C6-8448F59773E5}" destId="{4276C793-AA77-4419-AB97-D791E8E5F6D3}" srcOrd="7" destOrd="0" presId="urn:microsoft.com/office/officeart/2008/layout/LinedList"/>
    <dgm:cxn modelId="{125B81A7-DA39-4C58-B388-29166AE69296}" type="presParOf" srcId="{4276C793-AA77-4419-AB97-D791E8E5F6D3}" destId="{76E596B9-4379-4E63-840D-C691DABE8CF0}" srcOrd="0" destOrd="0" presId="urn:microsoft.com/office/officeart/2008/layout/LinedList"/>
    <dgm:cxn modelId="{09A2420B-D849-4D28-ACCE-9541DDC9DDCB}" type="presParOf" srcId="{4276C793-AA77-4419-AB97-D791E8E5F6D3}" destId="{22E980A4-8D46-4E88-BB26-EF9E0AD790A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FA776DD-CFC4-47C0-9AED-83548DAE97B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77D0364-589A-4761-A9D8-07A7DDC3F86C}">
      <dgm:prSet/>
      <dgm:spPr/>
      <dgm:t>
        <a:bodyPr/>
        <a:lstStyle/>
        <a:p>
          <a:r>
            <a:rPr lang="en-US" b="0" i="0"/>
            <a:t>The Louisiana State Board of Elementary and Secondary Education (BESE) is the administrative body for all Louisiana public elementary and secondary schools</a:t>
          </a:r>
          <a:endParaRPr lang="en-US"/>
        </a:p>
      </dgm:t>
    </dgm:pt>
    <dgm:pt modelId="{F984A1FC-90FD-4C9F-9E4C-FF2BC9A8A180}" type="parTrans" cxnId="{71BBAD0F-C9CC-4841-B1BE-3F17E2DE3703}">
      <dgm:prSet/>
      <dgm:spPr/>
      <dgm:t>
        <a:bodyPr/>
        <a:lstStyle/>
        <a:p>
          <a:endParaRPr lang="en-US"/>
        </a:p>
      </dgm:t>
    </dgm:pt>
    <dgm:pt modelId="{1FA672FA-C54D-43EE-A4A5-D97B011A594F}" type="sibTrans" cxnId="{71BBAD0F-C9CC-4841-B1BE-3F17E2DE3703}">
      <dgm:prSet/>
      <dgm:spPr/>
      <dgm:t>
        <a:bodyPr/>
        <a:lstStyle/>
        <a:p>
          <a:endParaRPr lang="en-US"/>
        </a:p>
      </dgm:t>
    </dgm:pt>
    <dgm:pt modelId="{BD02C5EB-5EAD-4A40-962F-358E3CC52CA5}">
      <dgm:prSet/>
      <dgm:spPr/>
      <dgm:t>
        <a:bodyPr/>
        <a:lstStyle/>
        <a:p>
          <a:r>
            <a:rPr lang="en-US" b="1">
              <a:hlinkClick xmlns:r="http://schemas.openxmlformats.org/officeDocument/2006/relationships" r:id="rId1"/>
            </a:rPr>
            <a:t>Louisiana State Board of Elementary and Secondary Education (BESE)</a:t>
          </a:r>
          <a:endParaRPr lang="en-US"/>
        </a:p>
      </dgm:t>
    </dgm:pt>
    <dgm:pt modelId="{60994B8A-2D3A-4825-88A7-E8363AACECE8}" type="parTrans" cxnId="{D68EDCCA-4F5D-4E55-8ECE-A9ED3595239E}">
      <dgm:prSet/>
      <dgm:spPr/>
      <dgm:t>
        <a:bodyPr/>
        <a:lstStyle/>
        <a:p>
          <a:endParaRPr lang="en-US"/>
        </a:p>
      </dgm:t>
    </dgm:pt>
    <dgm:pt modelId="{2D441548-D8AB-4E38-9D38-E35CB84A84E1}" type="sibTrans" cxnId="{D68EDCCA-4F5D-4E55-8ECE-A9ED3595239E}">
      <dgm:prSet/>
      <dgm:spPr/>
      <dgm:t>
        <a:bodyPr/>
        <a:lstStyle/>
        <a:p>
          <a:endParaRPr lang="en-US"/>
        </a:p>
      </dgm:t>
    </dgm:pt>
    <dgm:pt modelId="{1E4BDAA9-E781-4628-B70D-5F88B3816B85}">
      <dgm:prSet/>
      <dgm:spPr/>
      <dgm:t>
        <a:bodyPr/>
        <a:lstStyle/>
        <a:p>
          <a:r>
            <a:rPr lang="en-US" b="0" i="0"/>
            <a:t>BESE adopts regulations and enacts policies governing the operations of the schools under its jurisdiction and exercises budgetary oversight of their educational programs and services.</a:t>
          </a:r>
          <a:endParaRPr lang="en-US"/>
        </a:p>
      </dgm:t>
    </dgm:pt>
    <dgm:pt modelId="{C312BCDF-967B-42B1-B635-7FA79BF7FEB4}" type="parTrans" cxnId="{ACD39CEC-5F7F-4258-81DB-91A7F0E64943}">
      <dgm:prSet/>
      <dgm:spPr/>
      <dgm:t>
        <a:bodyPr/>
        <a:lstStyle/>
        <a:p>
          <a:endParaRPr lang="en-US"/>
        </a:p>
      </dgm:t>
    </dgm:pt>
    <dgm:pt modelId="{6AFBA43E-73D7-41BA-89EE-567DCA4F1FBB}" type="sibTrans" cxnId="{ACD39CEC-5F7F-4258-81DB-91A7F0E64943}">
      <dgm:prSet/>
      <dgm:spPr/>
      <dgm:t>
        <a:bodyPr/>
        <a:lstStyle/>
        <a:p>
          <a:endParaRPr lang="en-US"/>
        </a:p>
      </dgm:t>
    </dgm:pt>
    <dgm:pt modelId="{C2D200CA-A515-4CAD-BC3D-60C65A7EF9EC}">
      <dgm:prSet/>
      <dgm:spPr/>
      <dgm:t>
        <a:bodyPr/>
        <a:lstStyle/>
        <a:p>
          <a:r>
            <a:rPr lang="en-US"/>
            <a:t>Meet every month: </a:t>
          </a:r>
          <a:r>
            <a:rPr lang="en-US" b="1">
              <a:hlinkClick xmlns:r="http://schemas.openxmlformats.org/officeDocument/2006/relationships" r:id="rId2"/>
            </a:rPr>
            <a:t>Microsoft Word - 2024 Board Meeting Calendar (louisiana.gov)</a:t>
          </a:r>
          <a:endParaRPr lang="en-US"/>
        </a:p>
      </dgm:t>
    </dgm:pt>
    <dgm:pt modelId="{D849D63F-3C5B-4FCF-8DC1-30B171893CF0}" type="parTrans" cxnId="{7B6E963C-A2DD-42CC-9FFE-2B3E45F10D11}">
      <dgm:prSet/>
      <dgm:spPr/>
      <dgm:t>
        <a:bodyPr/>
        <a:lstStyle/>
        <a:p>
          <a:endParaRPr lang="en-US"/>
        </a:p>
      </dgm:t>
    </dgm:pt>
    <dgm:pt modelId="{65C189D7-7A6C-4C4C-93FA-507267C72F8B}" type="sibTrans" cxnId="{7B6E963C-A2DD-42CC-9FFE-2B3E45F10D11}">
      <dgm:prSet/>
      <dgm:spPr/>
      <dgm:t>
        <a:bodyPr/>
        <a:lstStyle/>
        <a:p>
          <a:endParaRPr lang="en-US"/>
        </a:p>
      </dgm:t>
    </dgm:pt>
    <dgm:pt modelId="{9685735C-D915-4A7D-9E13-8D482E23E7D5}" type="pres">
      <dgm:prSet presAssocID="{EFA776DD-CFC4-47C0-9AED-83548DAE97B2}" presName="root" presStyleCnt="0">
        <dgm:presLayoutVars>
          <dgm:dir/>
          <dgm:resizeHandles val="exact"/>
        </dgm:presLayoutVars>
      </dgm:prSet>
      <dgm:spPr/>
    </dgm:pt>
    <dgm:pt modelId="{A79289CE-EF52-4D4A-A54C-61CB175FA0DC}" type="pres">
      <dgm:prSet presAssocID="{E77D0364-589A-4761-A9D8-07A7DDC3F86C}" presName="compNode" presStyleCnt="0"/>
      <dgm:spPr/>
    </dgm:pt>
    <dgm:pt modelId="{0042E7B8-ECE3-489F-94EC-699BE2FF2692}" type="pres">
      <dgm:prSet presAssocID="{E77D0364-589A-4761-A9D8-07A7DDC3F86C}" presName="bgRect" presStyleLbl="bgShp" presStyleIdx="0" presStyleCnt="4"/>
      <dgm:spPr/>
    </dgm:pt>
    <dgm:pt modelId="{C511C1DE-D08F-4C35-BE97-2529F0BFDA28}" type="pres">
      <dgm:prSet presAssocID="{E77D0364-589A-4761-A9D8-07A7DDC3F86C}" presName="iconRect" presStyleLbl="node1" presStyleIdx="0"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ploma Roll"/>
        </a:ext>
      </dgm:extLst>
    </dgm:pt>
    <dgm:pt modelId="{2E2A2091-6FB6-407F-AF75-8FC2F070D75B}" type="pres">
      <dgm:prSet presAssocID="{E77D0364-589A-4761-A9D8-07A7DDC3F86C}" presName="spaceRect" presStyleCnt="0"/>
      <dgm:spPr/>
    </dgm:pt>
    <dgm:pt modelId="{1AC205B0-F863-4B07-8FEC-D98C698051D7}" type="pres">
      <dgm:prSet presAssocID="{E77D0364-589A-4761-A9D8-07A7DDC3F86C}" presName="parTx" presStyleLbl="revTx" presStyleIdx="0" presStyleCnt="4">
        <dgm:presLayoutVars>
          <dgm:chMax val="0"/>
          <dgm:chPref val="0"/>
        </dgm:presLayoutVars>
      </dgm:prSet>
      <dgm:spPr/>
    </dgm:pt>
    <dgm:pt modelId="{8AF793FE-57CB-487C-BE79-F8955AF01B22}" type="pres">
      <dgm:prSet presAssocID="{1FA672FA-C54D-43EE-A4A5-D97B011A594F}" presName="sibTrans" presStyleCnt="0"/>
      <dgm:spPr/>
    </dgm:pt>
    <dgm:pt modelId="{98E470A7-883C-4BA3-9D5F-EC97F2D15859}" type="pres">
      <dgm:prSet presAssocID="{BD02C5EB-5EAD-4A40-962F-358E3CC52CA5}" presName="compNode" presStyleCnt="0"/>
      <dgm:spPr/>
    </dgm:pt>
    <dgm:pt modelId="{5CA3DF17-70F2-45B5-B7B4-CC7E3806B7E2}" type="pres">
      <dgm:prSet presAssocID="{BD02C5EB-5EAD-4A40-962F-358E3CC52CA5}" presName="bgRect" presStyleLbl="bgShp" presStyleIdx="1" presStyleCnt="4"/>
      <dgm:spPr/>
    </dgm:pt>
    <dgm:pt modelId="{247609FC-7A8B-4262-B774-1D40FBD92C07}" type="pres">
      <dgm:prSet presAssocID="{BD02C5EB-5EAD-4A40-962F-358E3CC52CA5}" presName="iconRect" presStyleLbl="node1" presStyleIdx="1"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Judge"/>
        </a:ext>
      </dgm:extLst>
    </dgm:pt>
    <dgm:pt modelId="{EF5E6347-19E2-41CB-B5DB-29F9889906E7}" type="pres">
      <dgm:prSet presAssocID="{BD02C5EB-5EAD-4A40-962F-358E3CC52CA5}" presName="spaceRect" presStyleCnt="0"/>
      <dgm:spPr/>
    </dgm:pt>
    <dgm:pt modelId="{1BF20FF6-C93B-4192-9C09-E3EFF49D8DF8}" type="pres">
      <dgm:prSet presAssocID="{BD02C5EB-5EAD-4A40-962F-358E3CC52CA5}" presName="parTx" presStyleLbl="revTx" presStyleIdx="1" presStyleCnt="4">
        <dgm:presLayoutVars>
          <dgm:chMax val="0"/>
          <dgm:chPref val="0"/>
        </dgm:presLayoutVars>
      </dgm:prSet>
      <dgm:spPr/>
    </dgm:pt>
    <dgm:pt modelId="{97F92F8A-AA83-4188-A8D7-ACBD0EAFC538}" type="pres">
      <dgm:prSet presAssocID="{2D441548-D8AB-4E38-9D38-E35CB84A84E1}" presName="sibTrans" presStyleCnt="0"/>
      <dgm:spPr/>
    </dgm:pt>
    <dgm:pt modelId="{0347CFE5-33A6-432C-9A8A-07EA684C61AD}" type="pres">
      <dgm:prSet presAssocID="{1E4BDAA9-E781-4628-B70D-5F88B3816B85}" presName="compNode" presStyleCnt="0"/>
      <dgm:spPr/>
    </dgm:pt>
    <dgm:pt modelId="{669EF8D7-91FC-47D6-94F3-28AD0176388F}" type="pres">
      <dgm:prSet presAssocID="{1E4BDAA9-E781-4628-B70D-5F88B3816B85}" presName="bgRect" presStyleLbl="bgShp" presStyleIdx="2" presStyleCnt="4"/>
      <dgm:spPr/>
    </dgm:pt>
    <dgm:pt modelId="{46CEDF91-9F15-47A2-B9FA-F549882DFF0E}" type="pres">
      <dgm:prSet presAssocID="{1E4BDAA9-E781-4628-B70D-5F88B3816B85}" presName="iconRect" presStyleLbl="node1" presStyleIdx="2"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ank"/>
        </a:ext>
      </dgm:extLst>
    </dgm:pt>
    <dgm:pt modelId="{1017CE47-8928-482A-BEED-9471713F53C1}" type="pres">
      <dgm:prSet presAssocID="{1E4BDAA9-E781-4628-B70D-5F88B3816B85}" presName="spaceRect" presStyleCnt="0"/>
      <dgm:spPr/>
    </dgm:pt>
    <dgm:pt modelId="{42180F94-608F-415B-8569-D276CE719C4F}" type="pres">
      <dgm:prSet presAssocID="{1E4BDAA9-E781-4628-B70D-5F88B3816B85}" presName="parTx" presStyleLbl="revTx" presStyleIdx="2" presStyleCnt="4">
        <dgm:presLayoutVars>
          <dgm:chMax val="0"/>
          <dgm:chPref val="0"/>
        </dgm:presLayoutVars>
      </dgm:prSet>
      <dgm:spPr/>
    </dgm:pt>
    <dgm:pt modelId="{CCA215D8-89FE-4EAB-B635-CF9E89FE6423}" type="pres">
      <dgm:prSet presAssocID="{6AFBA43E-73D7-41BA-89EE-567DCA4F1FBB}" presName="sibTrans" presStyleCnt="0"/>
      <dgm:spPr/>
    </dgm:pt>
    <dgm:pt modelId="{9CE12390-9E90-4129-9086-83E49A770E27}" type="pres">
      <dgm:prSet presAssocID="{C2D200CA-A515-4CAD-BC3D-60C65A7EF9EC}" presName="compNode" presStyleCnt="0"/>
      <dgm:spPr/>
    </dgm:pt>
    <dgm:pt modelId="{34952C39-D383-4856-AFF7-CFC1B80D8BB1}" type="pres">
      <dgm:prSet presAssocID="{C2D200CA-A515-4CAD-BC3D-60C65A7EF9EC}" presName="bgRect" presStyleLbl="bgShp" presStyleIdx="3" presStyleCnt="4"/>
      <dgm:spPr/>
    </dgm:pt>
    <dgm:pt modelId="{BEE4CB8B-BF7D-4908-87AB-187065669C7F}" type="pres">
      <dgm:prSet presAssocID="{C2D200CA-A515-4CAD-BC3D-60C65A7EF9EC}" presName="iconRect" presStyleLbl="node1" presStyleIdx="3" presStyleCnt="4"/>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onthly calendar"/>
        </a:ext>
      </dgm:extLst>
    </dgm:pt>
    <dgm:pt modelId="{749899AB-6DD2-4013-B68B-2E554F0DC5A3}" type="pres">
      <dgm:prSet presAssocID="{C2D200CA-A515-4CAD-BC3D-60C65A7EF9EC}" presName="spaceRect" presStyleCnt="0"/>
      <dgm:spPr/>
    </dgm:pt>
    <dgm:pt modelId="{0F004AE7-EEF8-48FB-81C0-C4936EE7B62E}" type="pres">
      <dgm:prSet presAssocID="{C2D200CA-A515-4CAD-BC3D-60C65A7EF9EC}" presName="parTx" presStyleLbl="revTx" presStyleIdx="3" presStyleCnt="4">
        <dgm:presLayoutVars>
          <dgm:chMax val="0"/>
          <dgm:chPref val="0"/>
        </dgm:presLayoutVars>
      </dgm:prSet>
      <dgm:spPr/>
    </dgm:pt>
  </dgm:ptLst>
  <dgm:cxnLst>
    <dgm:cxn modelId="{71BBAD0F-C9CC-4841-B1BE-3F17E2DE3703}" srcId="{EFA776DD-CFC4-47C0-9AED-83548DAE97B2}" destId="{E77D0364-589A-4761-A9D8-07A7DDC3F86C}" srcOrd="0" destOrd="0" parTransId="{F984A1FC-90FD-4C9F-9E4C-FF2BC9A8A180}" sibTransId="{1FA672FA-C54D-43EE-A4A5-D97B011A594F}"/>
    <dgm:cxn modelId="{873C801C-F957-4ACA-80D1-333FF3777B79}" type="presOf" srcId="{EFA776DD-CFC4-47C0-9AED-83548DAE97B2}" destId="{9685735C-D915-4A7D-9E13-8D482E23E7D5}" srcOrd="0" destOrd="0" presId="urn:microsoft.com/office/officeart/2018/2/layout/IconVerticalSolidList"/>
    <dgm:cxn modelId="{039AEB1D-D7D4-4971-B418-B4EA7DB23F0B}" type="presOf" srcId="{1E4BDAA9-E781-4628-B70D-5F88B3816B85}" destId="{42180F94-608F-415B-8569-D276CE719C4F}" srcOrd="0" destOrd="0" presId="urn:microsoft.com/office/officeart/2018/2/layout/IconVerticalSolidList"/>
    <dgm:cxn modelId="{4F9EC226-35C0-4ECA-954F-ECDEBBD41419}" type="presOf" srcId="{E77D0364-589A-4761-A9D8-07A7DDC3F86C}" destId="{1AC205B0-F863-4B07-8FEC-D98C698051D7}" srcOrd="0" destOrd="0" presId="urn:microsoft.com/office/officeart/2018/2/layout/IconVerticalSolidList"/>
    <dgm:cxn modelId="{7B6E963C-A2DD-42CC-9FFE-2B3E45F10D11}" srcId="{EFA776DD-CFC4-47C0-9AED-83548DAE97B2}" destId="{C2D200CA-A515-4CAD-BC3D-60C65A7EF9EC}" srcOrd="3" destOrd="0" parTransId="{D849D63F-3C5B-4FCF-8DC1-30B171893CF0}" sibTransId="{65C189D7-7A6C-4C4C-93FA-507267C72F8B}"/>
    <dgm:cxn modelId="{AB7B8FB8-8280-4273-83C5-8208105DC789}" type="presOf" srcId="{BD02C5EB-5EAD-4A40-962F-358E3CC52CA5}" destId="{1BF20FF6-C93B-4192-9C09-E3EFF49D8DF8}" srcOrd="0" destOrd="0" presId="urn:microsoft.com/office/officeart/2018/2/layout/IconVerticalSolidList"/>
    <dgm:cxn modelId="{FF4415C2-95FD-4DA8-A1B0-52A80830CC91}" type="presOf" srcId="{C2D200CA-A515-4CAD-BC3D-60C65A7EF9EC}" destId="{0F004AE7-EEF8-48FB-81C0-C4936EE7B62E}" srcOrd="0" destOrd="0" presId="urn:microsoft.com/office/officeart/2018/2/layout/IconVerticalSolidList"/>
    <dgm:cxn modelId="{D68EDCCA-4F5D-4E55-8ECE-A9ED3595239E}" srcId="{EFA776DD-CFC4-47C0-9AED-83548DAE97B2}" destId="{BD02C5EB-5EAD-4A40-962F-358E3CC52CA5}" srcOrd="1" destOrd="0" parTransId="{60994B8A-2D3A-4825-88A7-E8363AACECE8}" sibTransId="{2D441548-D8AB-4E38-9D38-E35CB84A84E1}"/>
    <dgm:cxn modelId="{ACD39CEC-5F7F-4258-81DB-91A7F0E64943}" srcId="{EFA776DD-CFC4-47C0-9AED-83548DAE97B2}" destId="{1E4BDAA9-E781-4628-B70D-5F88B3816B85}" srcOrd="2" destOrd="0" parTransId="{C312BCDF-967B-42B1-B635-7FA79BF7FEB4}" sibTransId="{6AFBA43E-73D7-41BA-89EE-567DCA4F1FBB}"/>
    <dgm:cxn modelId="{00583C60-C6DA-4E7A-8C01-F5BEB2F1884A}" type="presParOf" srcId="{9685735C-D915-4A7D-9E13-8D482E23E7D5}" destId="{A79289CE-EF52-4D4A-A54C-61CB175FA0DC}" srcOrd="0" destOrd="0" presId="urn:microsoft.com/office/officeart/2018/2/layout/IconVerticalSolidList"/>
    <dgm:cxn modelId="{EE7042D7-15A7-4268-93B3-7D043FF11BF0}" type="presParOf" srcId="{A79289CE-EF52-4D4A-A54C-61CB175FA0DC}" destId="{0042E7B8-ECE3-489F-94EC-699BE2FF2692}" srcOrd="0" destOrd="0" presId="urn:microsoft.com/office/officeart/2018/2/layout/IconVerticalSolidList"/>
    <dgm:cxn modelId="{6E1DBAD8-D785-4CA2-B584-110F82528246}" type="presParOf" srcId="{A79289CE-EF52-4D4A-A54C-61CB175FA0DC}" destId="{C511C1DE-D08F-4C35-BE97-2529F0BFDA28}" srcOrd="1" destOrd="0" presId="urn:microsoft.com/office/officeart/2018/2/layout/IconVerticalSolidList"/>
    <dgm:cxn modelId="{071AE2E4-E967-44E3-9A36-9E9893ADBDD8}" type="presParOf" srcId="{A79289CE-EF52-4D4A-A54C-61CB175FA0DC}" destId="{2E2A2091-6FB6-407F-AF75-8FC2F070D75B}" srcOrd="2" destOrd="0" presId="urn:microsoft.com/office/officeart/2018/2/layout/IconVerticalSolidList"/>
    <dgm:cxn modelId="{48CA74BC-590D-479E-BB85-3895A12E5562}" type="presParOf" srcId="{A79289CE-EF52-4D4A-A54C-61CB175FA0DC}" destId="{1AC205B0-F863-4B07-8FEC-D98C698051D7}" srcOrd="3" destOrd="0" presId="urn:microsoft.com/office/officeart/2018/2/layout/IconVerticalSolidList"/>
    <dgm:cxn modelId="{63113FC8-8FA6-4F11-A799-07F612143B3E}" type="presParOf" srcId="{9685735C-D915-4A7D-9E13-8D482E23E7D5}" destId="{8AF793FE-57CB-487C-BE79-F8955AF01B22}" srcOrd="1" destOrd="0" presId="urn:microsoft.com/office/officeart/2018/2/layout/IconVerticalSolidList"/>
    <dgm:cxn modelId="{7ADA8F52-6909-40CA-85DA-01AFD40C9CA7}" type="presParOf" srcId="{9685735C-D915-4A7D-9E13-8D482E23E7D5}" destId="{98E470A7-883C-4BA3-9D5F-EC97F2D15859}" srcOrd="2" destOrd="0" presId="urn:microsoft.com/office/officeart/2018/2/layout/IconVerticalSolidList"/>
    <dgm:cxn modelId="{ABFFA1CD-2521-4160-B9A8-7CC99407FE2F}" type="presParOf" srcId="{98E470A7-883C-4BA3-9D5F-EC97F2D15859}" destId="{5CA3DF17-70F2-45B5-B7B4-CC7E3806B7E2}" srcOrd="0" destOrd="0" presId="urn:microsoft.com/office/officeart/2018/2/layout/IconVerticalSolidList"/>
    <dgm:cxn modelId="{396FA95B-C435-42FC-882F-56385C222B75}" type="presParOf" srcId="{98E470A7-883C-4BA3-9D5F-EC97F2D15859}" destId="{247609FC-7A8B-4262-B774-1D40FBD92C07}" srcOrd="1" destOrd="0" presId="urn:microsoft.com/office/officeart/2018/2/layout/IconVerticalSolidList"/>
    <dgm:cxn modelId="{E8BA7954-F620-4140-A196-729FC3B2469B}" type="presParOf" srcId="{98E470A7-883C-4BA3-9D5F-EC97F2D15859}" destId="{EF5E6347-19E2-41CB-B5DB-29F9889906E7}" srcOrd="2" destOrd="0" presId="urn:microsoft.com/office/officeart/2018/2/layout/IconVerticalSolidList"/>
    <dgm:cxn modelId="{BFE17AC5-51AC-4FD2-892B-A601374A3FCB}" type="presParOf" srcId="{98E470A7-883C-4BA3-9D5F-EC97F2D15859}" destId="{1BF20FF6-C93B-4192-9C09-E3EFF49D8DF8}" srcOrd="3" destOrd="0" presId="urn:microsoft.com/office/officeart/2018/2/layout/IconVerticalSolidList"/>
    <dgm:cxn modelId="{BF2109F0-4329-44BE-8CDC-2890FF006014}" type="presParOf" srcId="{9685735C-D915-4A7D-9E13-8D482E23E7D5}" destId="{97F92F8A-AA83-4188-A8D7-ACBD0EAFC538}" srcOrd="3" destOrd="0" presId="urn:microsoft.com/office/officeart/2018/2/layout/IconVerticalSolidList"/>
    <dgm:cxn modelId="{10A31962-3D34-4195-934A-7EC16D195542}" type="presParOf" srcId="{9685735C-D915-4A7D-9E13-8D482E23E7D5}" destId="{0347CFE5-33A6-432C-9A8A-07EA684C61AD}" srcOrd="4" destOrd="0" presId="urn:microsoft.com/office/officeart/2018/2/layout/IconVerticalSolidList"/>
    <dgm:cxn modelId="{EF27FB3E-7DDA-46B3-B4D2-F2CC886C1318}" type="presParOf" srcId="{0347CFE5-33A6-432C-9A8A-07EA684C61AD}" destId="{669EF8D7-91FC-47D6-94F3-28AD0176388F}" srcOrd="0" destOrd="0" presId="urn:microsoft.com/office/officeart/2018/2/layout/IconVerticalSolidList"/>
    <dgm:cxn modelId="{A37FDE72-E746-4658-9899-AEA258817ACD}" type="presParOf" srcId="{0347CFE5-33A6-432C-9A8A-07EA684C61AD}" destId="{46CEDF91-9F15-47A2-B9FA-F549882DFF0E}" srcOrd="1" destOrd="0" presId="urn:microsoft.com/office/officeart/2018/2/layout/IconVerticalSolidList"/>
    <dgm:cxn modelId="{518DC9AB-5558-4686-806D-3D9CB61EEB52}" type="presParOf" srcId="{0347CFE5-33A6-432C-9A8A-07EA684C61AD}" destId="{1017CE47-8928-482A-BEED-9471713F53C1}" srcOrd="2" destOrd="0" presId="urn:microsoft.com/office/officeart/2018/2/layout/IconVerticalSolidList"/>
    <dgm:cxn modelId="{8DFE798C-E351-415A-B187-81384635F19D}" type="presParOf" srcId="{0347CFE5-33A6-432C-9A8A-07EA684C61AD}" destId="{42180F94-608F-415B-8569-D276CE719C4F}" srcOrd="3" destOrd="0" presId="urn:microsoft.com/office/officeart/2018/2/layout/IconVerticalSolidList"/>
    <dgm:cxn modelId="{696D8B57-1781-45D4-8B82-DE3E96D6D9BF}" type="presParOf" srcId="{9685735C-D915-4A7D-9E13-8D482E23E7D5}" destId="{CCA215D8-89FE-4EAB-B635-CF9E89FE6423}" srcOrd="5" destOrd="0" presId="urn:microsoft.com/office/officeart/2018/2/layout/IconVerticalSolidList"/>
    <dgm:cxn modelId="{813B650D-835C-433F-8415-4089C8C2933E}" type="presParOf" srcId="{9685735C-D915-4A7D-9E13-8D482E23E7D5}" destId="{9CE12390-9E90-4129-9086-83E49A770E27}" srcOrd="6" destOrd="0" presId="urn:microsoft.com/office/officeart/2018/2/layout/IconVerticalSolidList"/>
    <dgm:cxn modelId="{437B94B9-550F-4DF6-9FCF-8064BB2D5A95}" type="presParOf" srcId="{9CE12390-9E90-4129-9086-83E49A770E27}" destId="{34952C39-D383-4856-AFF7-CFC1B80D8BB1}" srcOrd="0" destOrd="0" presId="urn:microsoft.com/office/officeart/2018/2/layout/IconVerticalSolidList"/>
    <dgm:cxn modelId="{2D3E28C3-CBCB-487B-853A-BF9553A3CD6B}" type="presParOf" srcId="{9CE12390-9E90-4129-9086-83E49A770E27}" destId="{BEE4CB8B-BF7D-4908-87AB-187065669C7F}" srcOrd="1" destOrd="0" presId="urn:microsoft.com/office/officeart/2018/2/layout/IconVerticalSolidList"/>
    <dgm:cxn modelId="{395C256F-4CA8-47AD-B3B4-E4FF5E771F3E}" type="presParOf" srcId="{9CE12390-9E90-4129-9086-83E49A770E27}" destId="{749899AB-6DD2-4013-B68B-2E554F0DC5A3}" srcOrd="2" destOrd="0" presId="urn:microsoft.com/office/officeart/2018/2/layout/IconVerticalSolidList"/>
    <dgm:cxn modelId="{27450EC4-F74E-4553-AA1B-EA761262494D}" type="presParOf" srcId="{9CE12390-9E90-4129-9086-83E49A770E27}" destId="{0F004AE7-EEF8-48FB-81C0-C4936EE7B62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7F29659-E6E0-44D9-963D-F9A662467BF5}"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CE28D4AB-472C-488B-9C66-CBF8B1B98940}">
      <dgm:prSet/>
      <dgm:spPr/>
      <dgm:t>
        <a:bodyPr/>
        <a:lstStyle/>
        <a:p>
          <a:r>
            <a:rPr lang="en-US" b="0" i="0"/>
            <a:t>Most school board members are elected by people in their community to represent their values, views, and desires for the public schools in their district. </a:t>
          </a:r>
          <a:endParaRPr lang="en-US"/>
        </a:p>
      </dgm:t>
    </dgm:pt>
    <dgm:pt modelId="{EFAF2B00-4514-4E7E-8480-8FFDE7BE0780}" type="parTrans" cxnId="{EC4125D6-6F65-4CAC-9E2D-6707829C6505}">
      <dgm:prSet/>
      <dgm:spPr/>
      <dgm:t>
        <a:bodyPr/>
        <a:lstStyle/>
        <a:p>
          <a:endParaRPr lang="en-US"/>
        </a:p>
      </dgm:t>
    </dgm:pt>
    <dgm:pt modelId="{4E261782-ADDA-4DD9-8431-0BDE5F24D825}" type="sibTrans" cxnId="{EC4125D6-6F65-4CAC-9E2D-6707829C6505}">
      <dgm:prSet/>
      <dgm:spPr/>
      <dgm:t>
        <a:bodyPr/>
        <a:lstStyle/>
        <a:p>
          <a:endParaRPr lang="en-US"/>
        </a:p>
      </dgm:t>
    </dgm:pt>
    <dgm:pt modelId="{FFD170B6-0A23-4D61-8671-150009930AA6}">
      <dgm:prSet/>
      <dgm:spPr/>
      <dgm:t>
        <a:bodyPr/>
        <a:lstStyle/>
        <a:p>
          <a:r>
            <a:rPr lang="en-US" b="0" i="0"/>
            <a:t>As elected leaders in their community, they consistently communicate with the public to keep community members abreast of challenges, ideas, and progress.</a:t>
          </a:r>
          <a:endParaRPr lang="en-US"/>
        </a:p>
      </dgm:t>
    </dgm:pt>
    <dgm:pt modelId="{CDEC4851-595A-4892-991C-619B341D1BC8}" type="parTrans" cxnId="{8B3740C7-A30B-4E04-93E1-8EBF97A686C6}">
      <dgm:prSet/>
      <dgm:spPr/>
      <dgm:t>
        <a:bodyPr/>
        <a:lstStyle/>
        <a:p>
          <a:endParaRPr lang="en-US"/>
        </a:p>
      </dgm:t>
    </dgm:pt>
    <dgm:pt modelId="{C962C97F-57C0-4908-900D-F17328D27873}" type="sibTrans" cxnId="{8B3740C7-A30B-4E04-93E1-8EBF97A686C6}">
      <dgm:prSet/>
      <dgm:spPr/>
      <dgm:t>
        <a:bodyPr/>
        <a:lstStyle/>
        <a:p>
          <a:endParaRPr lang="en-US"/>
        </a:p>
      </dgm:t>
    </dgm:pt>
    <dgm:pt modelId="{0101FB9D-90B1-4FB5-95B2-F2732DE419A5}">
      <dgm:prSet/>
      <dgm:spPr/>
      <dgm:t>
        <a:bodyPr/>
        <a:lstStyle/>
        <a:p>
          <a:r>
            <a:rPr lang="en-US" b="0" i="0"/>
            <a:t>It's important to know what school boards do and how to get involved.</a:t>
          </a:r>
          <a:endParaRPr lang="en-US"/>
        </a:p>
      </dgm:t>
    </dgm:pt>
    <dgm:pt modelId="{94DD4843-2758-42DF-A85E-1EDFF736D356}" type="parTrans" cxnId="{654CEECB-50FD-43FF-A848-DF45FB886378}">
      <dgm:prSet/>
      <dgm:spPr/>
      <dgm:t>
        <a:bodyPr/>
        <a:lstStyle/>
        <a:p>
          <a:endParaRPr lang="en-US"/>
        </a:p>
      </dgm:t>
    </dgm:pt>
    <dgm:pt modelId="{C62991FA-63CF-4EC1-BE15-3BC221574819}" type="sibTrans" cxnId="{654CEECB-50FD-43FF-A848-DF45FB886378}">
      <dgm:prSet/>
      <dgm:spPr/>
      <dgm:t>
        <a:bodyPr/>
        <a:lstStyle/>
        <a:p>
          <a:endParaRPr lang="en-US"/>
        </a:p>
      </dgm:t>
    </dgm:pt>
    <dgm:pt modelId="{C44C3D17-9CC4-4D0B-9527-B84634AC9D78}" type="pres">
      <dgm:prSet presAssocID="{57F29659-E6E0-44D9-963D-F9A662467BF5}" presName="hierChild1" presStyleCnt="0">
        <dgm:presLayoutVars>
          <dgm:chPref val="1"/>
          <dgm:dir/>
          <dgm:animOne val="branch"/>
          <dgm:animLvl val="lvl"/>
          <dgm:resizeHandles/>
        </dgm:presLayoutVars>
      </dgm:prSet>
      <dgm:spPr/>
    </dgm:pt>
    <dgm:pt modelId="{07C51CA6-BCEB-4F4E-AD4F-B9F99B2B3BBC}" type="pres">
      <dgm:prSet presAssocID="{CE28D4AB-472C-488B-9C66-CBF8B1B98940}" presName="hierRoot1" presStyleCnt="0"/>
      <dgm:spPr/>
    </dgm:pt>
    <dgm:pt modelId="{69AF8D68-3044-4543-94B7-84AA7B5A72BD}" type="pres">
      <dgm:prSet presAssocID="{CE28D4AB-472C-488B-9C66-CBF8B1B98940}" presName="composite" presStyleCnt="0"/>
      <dgm:spPr/>
    </dgm:pt>
    <dgm:pt modelId="{92E1ED2D-14C8-4D99-A60D-038A3AC73DF9}" type="pres">
      <dgm:prSet presAssocID="{CE28D4AB-472C-488B-9C66-CBF8B1B98940}" presName="background" presStyleLbl="node0" presStyleIdx="0" presStyleCnt="3"/>
      <dgm:spPr/>
    </dgm:pt>
    <dgm:pt modelId="{86795D13-C8C3-4043-950E-A86CE2E4E53B}" type="pres">
      <dgm:prSet presAssocID="{CE28D4AB-472C-488B-9C66-CBF8B1B98940}" presName="text" presStyleLbl="fgAcc0" presStyleIdx="0" presStyleCnt="3">
        <dgm:presLayoutVars>
          <dgm:chPref val="3"/>
        </dgm:presLayoutVars>
      </dgm:prSet>
      <dgm:spPr/>
    </dgm:pt>
    <dgm:pt modelId="{7D381DFD-6AA0-4FBE-B368-30CE1A5D206C}" type="pres">
      <dgm:prSet presAssocID="{CE28D4AB-472C-488B-9C66-CBF8B1B98940}" presName="hierChild2" presStyleCnt="0"/>
      <dgm:spPr/>
    </dgm:pt>
    <dgm:pt modelId="{A27CDBEB-CC62-42D8-9B04-7695948949DD}" type="pres">
      <dgm:prSet presAssocID="{FFD170B6-0A23-4D61-8671-150009930AA6}" presName="hierRoot1" presStyleCnt="0"/>
      <dgm:spPr/>
    </dgm:pt>
    <dgm:pt modelId="{EAE82027-464C-4E66-AB77-58CE66FC69F9}" type="pres">
      <dgm:prSet presAssocID="{FFD170B6-0A23-4D61-8671-150009930AA6}" presName="composite" presStyleCnt="0"/>
      <dgm:spPr/>
    </dgm:pt>
    <dgm:pt modelId="{877375D1-67DB-4663-8C32-392FD2E552DD}" type="pres">
      <dgm:prSet presAssocID="{FFD170B6-0A23-4D61-8671-150009930AA6}" presName="background" presStyleLbl="node0" presStyleIdx="1" presStyleCnt="3"/>
      <dgm:spPr/>
    </dgm:pt>
    <dgm:pt modelId="{4C2F064C-299B-469A-810C-15E5FD5CFDA2}" type="pres">
      <dgm:prSet presAssocID="{FFD170B6-0A23-4D61-8671-150009930AA6}" presName="text" presStyleLbl="fgAcc0" presStyleIdx="1" presStyleCnt="3">
        <dgm:presLayoutVars>
          <dgm:chPref val="3"/>
        </dgm:presLayoutVars>
      </dgm:prSet>
      <dgm:spPr/>
    </dgm:pt>
    <dgm:pt modelId="{D3D80E3D-F093-46B5-84D7-6494072B6025}" type="pres">
      <dgm:prSet presAssocID="{FFD170B6-0A23-4D61-8671-150009930AA6}" presName="hierChild2" presStyleCnt="0"/>
      <dgm:spPr/>
    </dgm:pt>
    <dgm:pt modelId="{274DEA76-28E2-4D18-AFA8-B997D3E7B5A5}" type="pres">
      <dgm:prSet presAssocID="{0101FB9D-90B1-4FB5-95B2-F2732DE419A5}" presName="hierRoot1" presStyleCnt="0"/>
      <dgm:spPr/>
    </dgm:pt>
    <dgm:pt modelId="{9EF4CF49-4ACE-4DAE-A8FB-160D3EF54234}" type="pres">
      <dgm:prSet presAssocID="{0101FB9D-90B1-4FB5-95B2-F2732DE419A5}" presName="composite" presStyleCnt="0"/>
      <dgm:spPr/>
    </dgm:pt>
    <dgm:pt modelId="{3235F596-A31C-4FF1-9B54-E8159779FCEB}" type="pres">
      <dgm:prSet presAssocID="{0101FB9D-90B1-4FB5-95B2-F2732DE419A5}" presName="background" presStyleLbl="node0" presStyleIdx="2" presStyleCnt="3"/>
      <dgm:spPr/>
    </dgm:pt>
    <dgm:pt modelId="{4024CC36-BC9B-4DA2-8749-0DF58D924989}" type="pres">
      <dgm:prSet presAssocID="{0101FB9D-90B1-4FB5-95B2-F2732DE419A5}" presName="text" presStyleLbl="fgAcc0" presStyleIdx="2" presStyleCnt="3">
        <dgm:presLayoutVars>
          <dgm:chPref val="3"/>
        </dgm:presLayoutVars>
      </dgm:prSet>
      <dgm:spPr/>
    </dgm:pt>
    <dgm:pt modelId="{88C95D5C-1541-4DCF-AA89-3C8EB35EAD49}" type="pres">
      <dgm:prSet presAssocID="{0101FB9D-90B1-4FB5-95B2-F2732DE419A5}" presName="hierChild2" presStyleCnt="0"/>
      <dgm:spPr/>
    </dgm:pt>
  </dgm:ptLst>
  <dgm:cxnLst>
    <dgm:cxn modelId="{63FE481E-C18F-4ECF-B2D4-0F759A39EFF8}" type="presOf" srcId="{FFD170B6-0A23-4D61-8671-150009930AA6}" destId="{4C2F064C-299B-469A-810C-15E5FD5CFDA2}" srcOrd="0" destOrd="0" presId="urn:microsoft.com/office/officeart/2005/8/layout/hierarchy1"/>
    <dgm:cxn modelId="{5304C731-777F-4A93-AFC6-96A78A44C515}" type="presOf" srcId="{CE28D4AB-472C-488B-9C66-CBF8B1B98940}" destId="{86795D13-C8C3-4043-950E-A86CE2E4E53B}" srcOrd="0" destOrd="0" presId="urn:microsoft.com/office/officeart/2005/8/layout/hierarchy1"/>
    <dgm:cxn modelId="{67AD4973-51AD-4B88-BCDF-7EDDB9CDA8A2}" type="presOf" srcId="{0101FB9D-90B1-4FB5-95B2-F2732DE419A5}" destId="{4024CC36-BC9B-4DA2-8749-0DF58D924989}" srcOrd="0" destOrd="0" presId="urn:microsoft.com/office/officeart/2005/8/layout/hierarchy1"/>
    <dgm:cxn modelId="{FB329BC5-C063-4E6D-ADE0-4D9F07B9C295}" type="presOf" srcId="{57F29659-E6E0-44D9-963D-F9A662467BF5}" destId="{C44C3D17-9CC4-4D0B-9527-B84634AC9D78}" srcOrd="0" destOrd="0" presId="urn:microsoft.com/office/officeart/2005/8/layout/hierarchy1"/>
    <dgm:cxn modelId="{8B3740C7-A30B-4E04-93E1-8EBF97A686C6}" srcId="{57F29659-E6E0-44D9-963D-F9A662467BF5}" destId="{FFD170B6-0A23-4D61-8671-150009930AA6}" srcOrd="1" destOrd="0" parTransId="{CDEC4851-595A-4892-991C-619B341D1BC8}" sibTransId="{C962C97F-57C0-4908-900D-F17328D27873}"/>
    <dgm:cxn modelId="{654CEECB-50FD-43FF-A848-DF45FB886378}" srcId="{57F29659-E6E0-44D9-963D-F9A662467BF5}" destId="{0101FB9D-90B1-4FB5-95B2-F2732DE419A5}" srcOrd="2" destOrd="0" parTransId="{94DD4843-2758-42DF-A85E-1EDFF736D356}" sibTransId="{C62991FA-63CF-4EC1-BE15-3BC221574819}"/>
    <dgm:cxn modelId="{EC4125D6-6F65-4CAC-9E2D-6707829C6505}" srcId="{57F29659-E6E0-44D9-963D-F9A662467BF5}" destId="{CE28D4AB-472C-488B-9C66-CBF8B1B98940}" srcOrd="0" destOrd="0" parTransId="{EFAF2B00-4514-4E7E-8480-8FFDE7BE0780}" sibTransId="{4E261782-ADDA-4DD9-8431-0BDE5F24D825}"/>
    <dgm:cxn modelId="{235A348C-07A4-4423-897E-37365C85D0F1}" type="presParOf" srcId="{C44C3D17-9CC4-4D0B-9527-B84634AC9D78}" destId="{07C51CA6-BCEB-4F4E-AD4F-B9F99B2B3BBC}" srcOrd="0" destOrd="0" presId="urn:microsoft.com/office/officeart/2005/8/layout/hierarchy1"/>
    <dgm:cxn modelId="{B8750D5B-993A-4BD3-A4C5-385F30199B31}" type="presParOf" srcId="{07C51CA6-BCEB-4F4E-AD4F-B9F99B2B3BBC}" destId="{69AF8D68-3044-4543-94B7-84AA7B5A72BD}" srcOrd="0" destOrd="0" presId="urn:microsoft.com/office/officeart/2005/8/layout/hierarchy1"/>
    <dgm:cxn modelId="{80723E33-5549-4D53-A7A4-884DFEAA6EAC}" type="presParOf" srcId="{69AF8D68-3044-4543-94B7-84AA7B5A72BD}" destId="{92E1ED2D-14C8-4D99-A60D-038A3AC73DF9}" srcOrd="0" destOrd="0" presId="urn:microsoft.com/office/officeart/2005/8/layout/hierarchy1"/>
    <dgm:cxn modelId="{C7555EC4-E0AF-4050-85AA-BB52C5E03840}" type="presParOf" srcId="{69AF8D68-3044-4543-94B7-84AA7B5A72BD}" destId="{86795D13-C8C3-4043-950E-A86CE2E4E53B}" srcOrd="1" destOrd="0" presId="urn:microsoft.com/office/officeart/2005/8/layout/hierarchy1"/>
    <dgm:cxn modelId="{300F197D-E8DA-4F98-B968-B524D60F149A}" type="presParOf" srcId="{07C51CA6-BCEB-4F4E-AD4F-B9F99B2B3BBC}" destId="{7D381DFD-6AA0-4FBE-B368-30CE1A5D206C}" srcOrd="1" destOrd="0" presId="urn:microsoft.com/office/officeart/2005/8/layout/hierarchy1"/>
    <dgm:cxn modelId="{A68714CE-2B2D-4B89-AFB0-4ACD46B21305}" type="presParOf" srcId="{C44C3D17-9CC4-4D0B-9527-B84634AC9D78}" destId="{A27CDBEB-CC62-42D8-9B04-7695948949DD}" srcOrd="1" destOrd="0" presId="urn:microsoft.com/office/officeart/2005/8/layout/hierarchy1"/>
    <dgm:cxn modelId="{3A79B500-CF05-4F3A-BCEB-6B5A782D8181}" type="presParOf" srcId="{A27CDBEB-CC62-42D8-9B04-7695948949DD}" destId="{EAE82027-464C-4E66-AB77-58CE66FC69F9}" srcOrd="0" destOrd="0" presId="urn:microsoft.com/office/officeart/2005/8/layout/hierarchy1"/>
    <dgm:cxn modelId="{FE2DD351-995C-4D96-9690-1245749C4B6E}" type="presParOf" srcId="{EAE82027-464C-4E66-AB77-58CE66FC69F9}" destId="{877375D1-67DB-4663-8C32-392FD2E552DD}" srcOrd="0" destOrd="0" presId="urn:microsoft.com/office/officeart/2005/8/layout/hierarchy1"/>
    <dgm:cxn modelId="{61F1231F-F80D-45B7-AE3F-5E7E5F5051EF}" type="presParOf" srcId="{EAE82027-464C-4E66-AB77-58CE66FC69F9}" destId="{4C2F064C-299B-469A-810C-15E5FD5CFDA2}" srcOrd="1" destOrd="0" presId="urn:microsoft.com/office/officeart/2005/8/layout/hierarchy1"/>
    <dgm:cxn modelId="{3B45AB6C-9E93-4D7C-821E-32E4A3C8D62A}" type="presParOf" srcId="{A27CDBEB-CC62-42D8-9B04-7695948949DD}" destId="{D3D80E3D-F093-46B5-84D7-6494072B6025}" srcOrd="1" destOrd="0" presId="urn:microsoft.com/office/officeart/2005/8/layout/hierarchy1"/>
    <dgm:cxn modelId="{EE9067A8-EA97-4B6F-AB67-9ED44A40D473}" type="presParOf" srcId="{C44C3D17-9CC4-4D0B-9527-B84634AC9D78}" destId="{274DEA76-28E2-4D18-AFA8-B997D3E7B5A5}" srcOrd="2" destOrd="0" presId="urn:microsoft.com/office/officeart/2005/8/layout/hierarchy1"/>
    <dgm:cxn modelId="{BE18C056-DE45-4702-B3A9-28FE6999E767}" type="presParOf" srcId="{274DEA76-28E2-4D18-AFA8-B997D3E7B5A5}" destId="{9EF4CF49-4ACE-4DAE-A8FB-160D3EF54234}" srcOrd="0" destOrd="0" presId="urn:microsoft.com/office/officeart/2005/8/layout/hierarchy1"/>
    <dgm:cxn modelId="{DFB0ABFA-7B1A-482C-A7EB-004BD3D097EF}" type="presParOf" srcId="{9EF4CF49-4ACE-4DAE-A8FB-160D3EF54234}" destId="{3235F596-A31C-4FF1-9B54-E8159779FCEB}" srcOrd="0" destOrd="0" presId="urn:microsoft.com/office/officeart/2005/8/layout/hierarchy1"/>
    <dgm:cxn modelId="{1EF14E0A-B72C-4F35-B91A-C0EE0FF8D1B3}" type="presParOf" srcId="{9EF4CF49-4ACE-4DAE-A8FB-160D3EF54234}" destId="{4024CC36-BC9B-4DA2-8749-0DF58D924989}" srcOrd="1" destOrd="0" presId="urn:microsoft.com/office/officeart/2005/8/layout/hierarchy1"/>
    <dgm:cxn modelId="{7AC2F8D1-CBE1-4299-BDE0-5EA557AEF4BB}" type="presParOf" srcId="{274DEA76-28E2-4D18-AFA8-B997D3E7B5A5}" destId="{88C95D5C-1541-4DCF-AA89-3C8EB35EAD49}"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75A1A6-47AF-4D1D-854D-BA8480222489}">
      <dsp:nvSpPr>
        <dsp:cNvPr id="0" name=""/>
        <dsp:cNvSpPr/>
      </dsp:nvSpPr>
      <dsp:spPr>
        <a:xfrm>
          <a:off x="1064566" y="461485"/>
          <a:ext cx="1274535" cy="127453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2A4CDBB-E704-486F-B43C-17040A64BAE9}">
      <dsp:nvSpPr>
        <dsp:cNvPr id="0" name=""/>
        <dsp:cNvSpPr/>
      </dsp:nvSpPr>
      <dsp:spPr>
        <a:xfrm>
          <a:off x="285097" y="2184321"/>
          <a:ext cx="2832300" cy="1113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US" sz="1400" b="0" i="0" kern="1200" dirty="0">
              <a:latin typeface="Arial" panose="020B0604020202020204" pitchFamily="34" charset="0"/>
              <a:cs typeface="Arial" panose="020B0604020202020204" pitchFamily="34" charset="0"/>
            </a:rPr>
            <a:t>State statutes direct agencies to engage in the rulemaking process to implement new state and federal laws. </a:t>
          </a:r>
          <a:endParaRPr lang="en-US" sz="1400" kern="1200" dirty="0">
            <a:latin typeface="Arial" panose="020B0604020202020204" pitchFamily="34" charset="0"/>
            <a:cs typeface="Arial" panose="020B0604020202020204" pitchFamily="34" charset="0"/>
          </a:endParaRPr>
        </a:p>
      </dsp:txBody>
      <dsp:txXfrm>
        <a:off x="285097" y="2184321"/>
        <a:ext cx="2832300" cy="1113750"/>
      </dsp:txXfrm>
    </dsp:sp>
    <dsp:sp modelId="{36372218-9FD5-4E99-9576-113C2FBFDB0B}">
      <dsp:nvSpPr>
        <dsp:cNvPr id="0" name=""/>
        <dsp:cNvSpPr/>
      </dsp:nvSpPr>
      <dsp:spPr>
        <a:xfrm>
          <a:off x="4391932" y="488008"/>
          <a:ext cx="1274535" cy="127453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980AA9F-6E35-48CF-B8E8-23C844146493}">
      <dsp:nvSpPr>
        <dsp:cNvPr id="0" name=""/>
        <dsp:cNvSpPr/>
      </dsp:nvSpPr>
      <dsp:spPr>
        <a:xfrm>
          <a:off x="3613050" y="2184321"/>
          <a:ext cx="2832300" cy="1113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US" sz="1400" b="0" i="0" kern="1200" dirty="0">
              <a:latin typeface="Arial" panose="020B0604020202020204" pitchFamily="34" charset="0"/>
              <a:cs typeface="Arial" panose="020B0604020202020204" pitchFamily="34" charset="0"/>
            </a:rPr>
            <a:t>This procedure allows for public input as well as legislative involvement.</a:t>
          </a:r>
          <a:endParaRPr lang="en-US" sz="1400" kern="1200" dirty="0">
            <a:latin typeface="Arial" panose="020B0604020202020204" pitchFamily="34" charset="0"/>
            <a:cs typeface="Arial" panose="020B0604020202020204" pitchFamily="34" charset="0"/>
          </a:endParaRPr>
        </a:p>
      </dsp:txBody>
      <dsp:txXfrm>
        <a:off x="3613050" y="2184321"/>
        <a:ext cx="2832300" cy="1113750"/>
      </dsp:txXfrm>
    </dsp:sp>
    <dsp:sp modelId="{9E5C3669-73AF-44A0-8389-AFCF2E74EE47}">
      <dsp:nvSpPr>
        <dsp:cNvPr id="0" name=""/>
        <dsp:cNvSpPr/>
      </dsp:nvSpPr>
      <dsp:spPr>
        <a:xfrm>
          <a:off x="7719885" y="488008"/>
          <a:ext cx="1274535" cy="127453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37C146E-A276-4B0F-899D-1C49006DFEFB}">
      <dsp:nvSpPr>
        <dsp:cNvPr id="0" name=""/>
        <dsp:cNvSpPr/>
      </dsp:nvSpPr>
      <dsp:spPr>
        <a:xfrm>
          <a:off x="6941002" y="2184321"/>
          <a:ext cx="2832300" cy="1113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US" sz="1400" b="0" i="0" kern="1200" dirty="0">
              <a:latin typeface="Arial" panose="020B0604020202020204" pitchFamily="34" charset="0"/>
              <a:cs typeface="Arial" panose="020B0604020202020204" pitchFamily="34" charset="0"/>
            </a:rPr>
            <a:t>To subscribe to the Louisiana Register publication notification email list, send an email to </a:t>
          </a:r>
          <a:r>
            <a:rPr lang="en-US" sz="1400" b="1" i="0" u="sng" kern="1200" dirty="0">
              <a:latin typeface="Arial" panose="020B0604020202020204" pitchFamily="34" charset="0"/>
              <a:cs typeface="Arial" panose="020B0604020202020204" pitchFamily="34" charset="0"/>
              <a:hlinkClick xmlns:r="http://schemas.openxmlformats.org/officeDocument/2006/relationships" r:id="rId7"/>
            </a:rPr>
            <a:t>osr-reg-subscribe-request@listserv.doa.la.gov</a:t>
          </a:r>
          <a:r>
            <a:rPr lang="en-US" sz="1400" b="1" i="0" kern="1200" dirty="0">
              <a:latin typeface="Arial" panose="020B0604020202020204" pitchFamily="34" charset="0"/>
              <a:cs typeface="Arial" panose="020B0604020202020204" pitchFamily="34" charset="0"/>
            </a:rPr>
            <a:t> </a:t>
          </a:r>
          <a:r>
            <a:rPr lang="en-US" sz="1400" b="0" i="0" kern="1200" dirty="0">
              <a:latin typeface="Arial" panose="020B0604020202020204" pitchFamily="34" charset="0"/>
              <a:cs typeface="Arial" panose="020B0604020202020204" pitchFamily="34" charset="0"/>
            </a:rPr>
            <a:t>with "Subscribe" in the Subject Line.</a:t>
          </a:r>
          <a:endParaRPr lang="en-US" sz="1400" kern="1200" dirty="0">
            <a:latin typeface="Arial" panose="020B0604020202020204" pitchFamily="34" charset="0"/>
            <a:cs typeface="Arial" panose="020B0604020202020204" pitchFamily="34" charset="0"/>
          </a:endParaRPr>
        </a:p>
      </dsp:txBody>
      <dsp:txXfrm>
        <a:off x="6941002" y="2184321"/>
        <a:ext cx="2832300" cy="11137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020B30-AFE1-486A-9CE9-BFC1C91CAA84}">
      <dsp:nvSpPr>
        <dsp:cNvPr id="0" name=""/>
        <dsp:cNvSpPr/>
      </dsp:nvSpPr>
      <dsp:spPr>
        <a:xfrm>
          <a:off x="0" y="0"/>
          <a:ext cx="6797675"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C87D19-B0B8-45F0-B8E9-56DECD8181C8}">
      <dsp:nvSpPr>
        <dsp:cNvPr id="0" name=""/>
        <dsp:cNvSpPr/>
      </dsp:nvSpPr>
      <dsp:spPr>
        <a:xfrm>
          <a:off x="0" y="0"/>
          <a:ext cx="6797675" cy="1412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b="1" kern="1200">
              <a:hlinkClick xmlns:r="http://schemas.openxmlformats.org/officeDocument/2006/relationships" r:id="rId1"/>
            </a:rPr>
            <a:t>Find My Legislators - Louisiana State Legislature</a:t>
          </a:r>
          <a:endParaRPr lang="en-US" sz="3800" kern="1200"/>
        </a:p>
      </dsp:txBody>
      <dsp:txXfrm>
        <a:off x="0" y="0"/>
        <a:ext cx="6797675" cy="1412477"/>
      </dsp:txXfrm>
    </dsp:sp>
    <dsp:sp modelId="{A2EF4FFF-B7AC-48E7-8F1D-417A29C64102}">
      <dsp:nvSpPr>
        <dsp:cNvPr id="0" name=""/>
        <dsp:cNvSpPr/>
      </dsp:nvSpPr>
      <dsp:spPr>
        <a:xfrm>
          <a:off x="0" y="1412478"/>
          <a:ext cx="6797675" cy="0"/>
        </a:xfrm>
        <a:prstGeom prst="line">
          <a:avLst/>
        </a:prstGeom>
        <a:solidFill>
          <a:schemeClr val="accent2">
            <a:hueOff val="13013"/>
            <a:satOff val="-8959"/>
            <a:lumOff val="-2288"/>
            <a:alphaOff val="0"/>
          </a:schemeClr>
        </a:solidFill>
        <a:ln w="15875" cap="flat" cmpd="sng" algn="ctr">
          <a:solidFill>
            <a:schemeClr val="accent2">
              <a:hueOff val="13013"/>
              <a:satOff val="-8959"/>
              <a:lumOff val="-228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733377-4A50-4D79-A7B0-1CE87691EF52}">
      <dsp:nvSpPr>
        <dsp:cNvPr id="0" name=""/>
        <dsp:cNvSpPr/>
      </dsp:nvSpPr>
      <dsp:spPr>
        <a:xfrm>
          <a:off x="0" y="1412477"/>
          <a:ext cx="6797675" cy="1412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b="1" kern="1200">
              <a:hlinkClick xmlns:r="http://schemas.openxmlformats.org/officeDocument/2006/relationships" r:id="rId2"/>
            </a:rPr>
            <a:t>Education Committee (louisiana.gov)</a:t>
          </a:r>
          <a:endParaRPr lang="en-US" sz="3800" kern="1200"/>
        </a:p>
      </dsp:txBody>
      <dsp:txXfrm>
        <a:off x="0" y="1412477"/>
        <a:ext cx="6797675" cy="1412477"/>
      </dsp:txXfrm>
    </dsp:sp>
    <dsp:sp modelId="{E016B3A2-5905-416B-B94D-2EB3C779A24A}">
      <dsp:nvSpPr>
        <dsp:cNvPr id="0" name=""/>
        <dsp:cNvSpPr/>
      </dsp:nvSpPr>
      <dsp:spPr>
        <a:xfrm>
          <a:off x="0" y="2824956"/>
          <a:ext cx="6797675" cy="0"/>
        </a:xfrm>
        <a:prstGeom prst="line">
          <a:avLst/>
        </a:prstGeom>
        <a:solidFill>
          <a:schemeClr val="accent2">
            <a:hueOff val="26025"/>
            <a:satOff val="-17917"/>
            <a:lumOff val="-4575"/>
            <a:alphaOff val="0"/>
          </a:schemeClr>
        </a:solidFill>
        <a:ln w="15875" cap="flat" cmpd="sng" algn="ctr">
          <a:solidFill>
            <a:schemeClr val="accent2">
              <a:hueOff val="26025"/>
              <a:satOff val="-17917"/>
              <a:lumOff val="-457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681EC8-F6D0-4614-A303-78E1576E3D5A}">
      <dsp:nvSpPr>
        <dsp:cNvPr id="0" name=""/>
        <dsp:cNvSpPr/>
      </dsp:nvSpPr>
      <dsp:spPr>
        <a:xfrm>
          <a:off x="0" y="2824955"/>
          <a:ext cx="6797675" cy="1412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b="1" kern="1200">
              <a:hlinkClick xmlns:r="http://schemas.openxmlformats.org/officeDocument/2006/relationships" r:id="rId3"/>
            </a:rPr>
            <a:t>Senate Education Committee (la.gov)</a:t>
          </a:r>
          <a:endParaRPr lang="en-US" sz="3800" kern="1200"/>
        </a:p>
      </dsp:txBody>
      <dsp:txXfrm>
        <a:off x="0" y="2824955"/>
        <a:ext cx="6797675" cy="1412477"/>
      </dsp:txXfrm>
    </dsp:sp>
    <dsp:sp modelId="{17BDA3A5-A8F8-4A16-9B86-9C8420FEAA82}">
      <dsp:nvSpPr>
        <dsp:cNvPr id="0" name=""/>
        <dsp:cNvSpPr/>
      </dsp:nvSpPr>
      <dsp:spPr>
        <a:xfrm>
          <a:off x="0" y="4237434"/>
          <a:ext cx="6797675" cy="0"/>
        </a:xfrm>
        <a:prstGeom prst="line">
          <a:avLst/>
        </a:prstGeom>
        <a:solidFill>
          <a:schemeClr val="accent2">
            <a:hueOff val="39038"/>
            <a:satOff val="-26876"/>
            <a:lumOff val="-6863"/>
            <a:alphaOff val="0"/>
          </a:schemeClr>
        </a:solidFill>
        <a:ln w="15875" cap="flat" cmpd="sng" algn="ctr">
          <a:solidFill>
            <a:schemeClr val="accent2">
              <a:hueOff val="39038"/>
              <a:satOff val="-26876"/>
              <a:lumOff val="-686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E596B9-4379-4E63-840D-C691DABE8CF0}">
      <dsp:nvSpPr>
        <dsp:cNvPr id="0" name=""/>
        <dsp:cNvSpPr/>
      </dsp:nvSpPr>
      <dsp:spPr>
        <a:xfrm>
          <a:off x="0" y="4237433"/>
          <a:ext cx="6797675" cy="1412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b="0" i="0" kern="1200"/>
            <a:t>The 2024 Regular Legislative Session just ended on April 14th.</a:t>
          </a:r>
          <a:endParaRPr lang="en-US" sz="3800" kern="1200"/>
        </a:p>
      </dsp:txBody>
      <dsp:txXfrm>
        <a:off x="0" y="4237433"/>
        <a:ext cx="6797675" cy="14124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42E7B8-ECE3-489F-94EC-699BE2FF2692}">
      <dsp:nvSpPr>
        <dsp:cNvPr id="0" name=""/>
        <dsp:cNvSpPr/>
      </dsp:nvSpPr>
      <dsp:spPr>
        <a:xfrm>
          <a:off x="0" y="2096"/>
          <a:ext cx="6910387" cy="106257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11C1DE-D08F-4C35-BE97-2529F0BFDA28}">
      <dsp:nvSpPr>
        <dsp:cNvPr id="0" name=""/>
        <dsp:cNvSpPr/>
      </dsp:nvSpPr>
      <dsp:spPr>
        <a:xfrm>
          <a:off x="321428" y="241175"/>
          <a:ext cx="584416" cy="58441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AC205B0-F863-4B07-8FEC-D98C698051D7}">
      <dsp:nvSpPr>
        <dsp:cNvPr id="0" name=""/>
        <dsp:cNvSpPr/>
      </dsp:nvSpPr>
      <dsp:spPr>
        <a:xfrm>
          <a:off x="1227274" y="2096"/>
          <a:ext cx="5683112" cy="1062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456" tIns="112456" rIns="112456" bIns="112456" numCol="1" spcCol="1270" anchor="ctr" anchorCtr="0">
          <a:noAutofit/>
        </a:bodyPr>
        <a:lstStyle/>
        <a:p>
          <a:pPr marL="0" lvl="0" indent="0" algn="l" defTabSz="711200">
            <a:lnSpc>
              <a:spcPct val="90000"/>
            </a:lnSpc>
            <a:spcBef>
              <a:spcPct val="0"/>
            </a:spcBef>
            <a:spcAft>
              <a:spcPct val="35000"/>
            </a:spcAft>
            <a:buNone/>
          </a:pPr>
          <a:r>
            <a:rPr lang="en-US" sz="1600" b="0" i="0" kern="1200"/>
            <a:t>The Louisiana State Board of Elementary and Secondary Education (BESE) is the administrative body for all Louisiana public elementary and secondary schools</a:t>
          </a:r>
          <a:endParaRPr lang="en-US" sz="1600" kern="1200"/>
        </a:p>
      </dsp:txBody>
      <dsp:txXfrm>
        <a:off x="1227274" y="2096"/>
        <a:ext cx="5683112" cy="1062575"/>
      </dsp:txXfrm>
    </dsp:sp>
    <dsp:sp modelId="{5CA3DF17-70F2-45B5-B7B4-CC7E3806B7E2}">
      <dsp:nvSpPr>
        <dsp:cNvPr id="0" name=""/>
        <dsp:cNvSpPr/>
      </dsp:nvSpPr>
      <dsp:spPr>
        <a:xfrm>
          <a:off x="0" y="1330315"/>
          <a:ext cx="6910387" cy="106257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7609FC-7A8B-4262-B774-1D40FBD92C07}">
      <dsp:nvSpPr>
        <dsp:cNvPr id="0" name=""/>
        <dsp:cNvSpPr/>
      </dsp:nvSpPr>
      <dsp:spPr>
        <a:xfrm>
          <a:off x="321428" y="1569394"/>
          <a:ext cx="584416" cy="58441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BF20FF6-C93B-4192-9C09-E3EFF49D8DF8}">
      <dsp:nvSpPr>
        <dsp:cNvPr id="0" name=""/>
        <dsp:cNvSpPr/>
      </dsp:nvSpPr>
      <dsp:spPr>
        <a:xfrm>
          <a:off x="1227274" y="1330315"/>
          <a:ext cx="5683112" cy="1062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456" tIns="112456" rIns="112456" bIns="112456" numCol="1" spcCol="1270" anchor="ctr" anchorCtr="0">
          <a:noAutofit/>
        </a:bodyPr>
        <a:lstStyle/>
        <a:p>
          <a:pPr marL="0" lvl="0" indent="0" algn="l" defTabSz="711200">
            <a:lnSpc>
              <a:spcPct val="90000"/>
            </a:lnSpc>
            <a:spcBef>
              <a:spcPct val="0"/>
            </a:spcBef>
            <a:spcAft>
              <a:spcPct val="35000"/>
            </a:spcAft>
            <a:buNone/>
          </a:pPr>
          <a:r>
            <a:rPr lang="en-US" sz="1600" b="1" kern="1200">
              <a:hlinkClick xmlns:r="http://schemas.openxmlformats.org/officeDocument/2006/relationships" r:id="rId5"/>
            </a:rPr>
            <a:t>Louisiana State Board of Elementary and Secondary Education (BESE)</a:t>
          </a:r>
          <a:endParaRPr lang="en-US" sz="1600" kern="1200"/>
        </a:p>
      </dsp:txBody>
      <dsp:txXfrm>
        <a:off x="1227274" y="1330315"/>
        <a:ext cx="5683112" cy="1062575"/>
      </dsp:txXfrm>
    </dsp:sp>
    <dsp:sp modelId="{669EF8D7-91FC-47D6-94F3-28AD0176388F}">
      <dsp:nvSpPr>
        <dsp:cNvPr id="0" name=""/>
        <dsp:cNvSpPr/>
      </dsp:nvSpPr>
      <dsp:spPr>
        <a:xfrm>
          <a:off x="0" y="2658534"/>
          <a:ext cx="6910387" cy="106257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CEDF91-9F15-47A2-B9FA-F549882DFF0E}">
      <dsp:nvSpPr>
        <dsp:cNvPr id="0" name=""/>
        <dsp:cNvSpPr/>
      </dsp:nvSpPr>
      <dsp:spPr>
        <a:xfrm>
          <a:off x="321428" y="2897613"/>
          <a:ext cx="584416" cy="584416"/>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2180F94-608F-415B-8569-D276CE719C4F}">
      <dsp:nvSpPr>
        <dsp:cNvPr id="0" name=""/>
        <dsp:cNvSpPr/>
      </dsp:nvSpPr>
      <dsp:spPr>
        <a:xfrm>
          <a:off x="1227274" y="2658534"/>
          <a:ext cx="5683112" cy="1062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456" tIns="112456" rIns="112456" bIns="112456" numCol="1" spcCol="1270" anchor="ctr" anchorCtr="0">
          <a:noAutofit/>
        </a:bodyPr>
        <a:lstStyle/>
        <a:p>
          <a:pPr marL="0" lvl="0" indent="0" algn="l" defTabSz="711200">
            <a:lnSpc>
              <a:spcPct val="90000"/>
            </a:lnSpc>
            <a:spcBef>
              <a:spcPct val="0"/>
            </a:spcBef>
            <a:spcAft>
              <a:spcPct val="35000"/>
            </a:spcAft>
            <a:buNone/>
          </a:pPr>
          <a:r>
            <a:rPr lang="en-US" sz="1600" b="0" i="0" kern="1200"/>
            <a:t>BESE adopts regulations and enacts policies governing the operations of the schools under its jurisdiction and exercises budgetary oversight of their educational programs and services.</a:t>
          </a:r>
          <a:endParaRPr lang="en-US" sz="1600" kern="1200"/>
        </a:p>
      </dsp:txBody>
      <dsp:txXfrm>
        <a:off x="1227274" y="2658534"/>
        <a:ext cx="5683112" cy="1062575"/>
      </dsp:txXfrm>
    </dsp:sp>
    <dsp:sp modelId="{34952C39-D383-4856-AFF7-CFC1B80D8BB1}">
      <dsp:nvSpPr>
        <dsp:cNvPr id="0" name=""/>
        <dsp:cNvSpPr/>
      </dsp:nvSpPr>
      <dsp:spPr>
        <a:xfrm>
          <a:off x="0" y="3986753"/>
          <a:ext cx="6910387" cy="106257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E4CB8B-BF7D-4908-87AB-187065669C7F}">
      <dsp:nvSpPr>
        <dsp:cNvPr id="0" name=""/>
        <dsp:cNvSpPr/>
      </dsp:nvSpPr>
      <dsp:spPr>
        <a:xfrm>
          <a:off x="321428" y="4225832"/>
          <a:ext cx="584416" cy="584416"/>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F004AE7-EEF8-48FB-81C0-C4936EE7B62E}">
      <dsp:nvSpPr>
        <dsp:cNvPr id="0" name=""/>
        <dsp:cNvSpPr/>
      </dsp:nvSpPr>
      <dsp:spPr>
        <a:xfrm>
          <a:off x="1227274" y="3986753"/>
          <a:ext cx="5683112" cy="1062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456" tIns="112456" rIns="112456" bIns="112456" numCol="1" spcCol="1270" anchor="ctr" anchorCtr="0">
          <a:noAutofit/>
        </a:bodyPr>
        <a:lstStyle/>
        <a:p>
          <a:pPr marL="0" lvl="0" indent="0" algn="l" defTabSz="711200">
            <a:lnSpc>
              <a:spcPct val="90000"/>
            </a:lnSpc>
            <a:spcBef>
              <a:spcPct val="0"/>
            </a:spcBef>
            <a:spcAft>
              <a:spcPct val="35000"/>
            </a:spcAft>
            <a:buNone/>
          </a:pPr>
          <a:r>
            <a:rPr lang="en-US" sz="1600" kern="1200"/>
            <a:t>Meet every month: </a:t>
          </a:r>
          <a:r>
            <a:rPr lang="en-US" sz="1600" b="1" kern="1200">
              <a:hlinkClick xmlns:r="http://schemas.openxmlformats.org/officeDocument/2006/relationships" r:id="rId10"/>
            </a:rPr>
            <a:t>Microsoft Word - 2024 Board Meeting Calendar (louisiana.gov)</a:t>
          </a:r>
          <a:endParaRPr lang="en-US" sz="1600" kern="1200"/>
        </a:p>
      </dsp:txBody>
      <dsp:txXfrm>
        <a:off x="1227274" y="3986753"/>
        <a:ext cx="5683112" cy="10625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E1ED2D-14C8-4D99-A60D-038A3AC73DF9}">
      <dsp:nvSpPr>
        <dsp:cNvPr id="0" name=""/>
        <dsp:cNvSpPr/>
      </dsp:nvSpPr>
      <dsp:spPr>
        <a:xfrm>
          <a:off x="0" y="845551"/>
          <a:ext cx="2828924" cy="179636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795D13-C8C3-4043-950E-A86CE2E4E53B}">
      <dsp:nvSpPr>
        <dsp:cNvPr id="0" name=""/>
        <dsp:cNvSpPr/>
      </dsp:nvSpPr>
      <dsp:spPr>
        <a:xfrm>
          <a:off x="314325" y="1144160"/>
          <a:ext cx="2828924" cy="1796367"/>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i="0" kern="1200"/>
            <a:t>Most school board members are elected by people in their community to represent their values, views, and desires for the public schools in their district. </a:t>
          </a:r>
          <a:endParaRPr lang="en-US" sz="1700" kern="1200"/>
        </a:p>
      </dsp:txBody>
      <dsp:txXfrm>
        <a:off x="366939" y="1196774"/>
        <a:ext cx="2723696" cy="1691139"/>
      </dsp:txXfrm>
    </dsp:sp>
    <dsp:sp modelId="{877375D1-67DB-4663-8C32-392FD2E552DD}">
      <dsp:nvSpPr>
        <dsp:cNvPr id="0" name=""/>
        <dsp:cNvSpPr/>
      </dsp:nvSpPr>
      <dsp:spPr>
        <a:xfrm>
          <a:off x="3457574" y="845551"/>
          <a:ext cx="2828924" cy="179636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2F064C-299B-469A-810C-15E5FD5CFDA2}">
      <dsp:nvSpPr>
        <dsp:cNvPr id="0" name=""/>
        <dsp:cNvSpPr/>
      </dsp:nvSpPr>
      <dsp:spPr>
        <a:xfrm>
          <a:off x="3771899" y="1144160"/>
          <a:ext cx="2828924" cy="1796367"/>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i="0" kern="1200"/>
            <a:t>As elected leaders in their community, they consistently communicate with the public to keep community members abreast of challenges, ideas, and progress.</a:t>
          </a:r>
          <a:endParaRPr lang="en-US" sz="1700" kern="1200"/>
        </a:p>
      </dsp:txBody>
      <dsp:txXfrm>
        <a:off x="3824513" y="1196774"/>
        <a:ext cx="2723696" cy="1691139"/>
      </dsp:txXfrm>
    </dsp:sp>
    <dsp:sp modelId="{3235F596-A31C-4FF1-9B54-E8159779FCEB}">
      <dsp:nvSpPr>
        <dsp:cNvPr id="0" name=""/>
        <dsp:cNvSpPr/>
      </dsp:nvSpPr>
      <dsp:spPr>
        <a:xfrm>
          <a:off x="6915149" y="845551"/>
          <a:ext cx="2828924" cy="179636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24CC36-BC9B-4DA2-8749-0DF58D924989}">
      <dsp:nvSpPr>
        <dsp:cNvPr id="0" name=""/>
        <dsp:cNvSpPr/>
      </dsp:nvSpPr>
      <dsp:spPr>
        <a:xfrm>
          <a:off x="7229475" y="1144160"/>
          <a:ext cx="2828924" cy="1796367"/>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i="0" kern="1200"/>
            <a:t>It's important to know what school boards do and how to get involved.</a:t>
          </a:r>
          <a:endParaRPr lang="en-US" sz="1700" kern="1200"/>
        </a:p>
      </dsp:txBody>
      <dsp:txXfrm>
        <a:off x="7282089" y="1196774"/>
        <a:ext cx="2723696" cy="1691139"/>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A8F519-7D78-4BF1-B001-530D20434218}" type="datetimeFigureOut">
              <a:rPr lang="en-US" smtClean="0"/>
              <a:t>4/8/2025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D2D8D6-F576-4B10-BEDE-72CDF5854F8B}" type="slidenum">
              <a:rPr lang="en-US" smtClean="0"/>
              <a:t>‹#›</a:t>
            </a:fld>
            <a:endParaRPr lang="en-US"/>
          </a:p>
        </p:txBody>
      </p:sp>
    </p:spTree>
    <p:extLst>
      <p:ext uri="{BB962C8B-B14F-4D97-AF65-F5344CB8AC3E}">
        <p14:creationId xmlns:p14="http://schemas.microsoft.com/office/powerpoint/2010/main" val="291311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legis.la.gov/Legis/Law.aspx?d=103786"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wikipedia.org/wiki/Budget"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bing.com/ck/a?!&amp;&amp;p=f99696912d90a393JmltdHM9MTcxMTQxMTIwMCZpZ3VpZD0wMTg1NjY1OC01YzIyLTYzM2MtMTUxMi03NWRlNWQwYjYyZWMmaW5zaWQ9NTgyNg&amp;ptn=3&amp;ver=2&amp;hsh=3&amp;fclid=01856658-5c22-633c-1512-75de5d0b62ec&amp;psq=What+is+BESE&amp;u=a1aHR0cHM6Ly9iZXNlLmxvdWlzaWFuYS5nb3YvYWJvdXQtYmVzZS9iZXNlLW5ld3MvMjAyMi8wMy8wOS9iZXNlLWFwcHJvdmVzLTIwMjItMjMtc2Nob29sLWZ1bmRpbmctZm9ybXVsYQ&amp;ntb=1" TargetMode="External"/><Relationship Id="rId7" Type="http://schemas.openxmlformats.org/officeDocument/2006/relationships/hyperlink" Target="https://en.wikipedia.org/wiki/Louisiana_Board_of_Elementary_and_Secondary_Education#cite_note-5"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www.bing.com/ck/a?!&amp;&amp;p=344a76444297a132JmltdHM9MTcxMTQxMTIwMCZpZ3VpZD0wMTg1NjY1OC01YzIyLTYzM2MtMTUxMi03NWRlNWQwYjYyZWMmaW5zaWQ9NTgyOQ&amp;ptn=3&amp;ver=2&amp;hsh=3&amp;fclid=01856658-5c22-633c-1512-75de5d0b62ec&amp;psq=What+is+BESE&amp;u=a1aHR0cHM6Ly9iZXNlLmxvdWlzaWFuYS5nb3YvYWJvdXQtYmVzZS9iZXNlJ3MtcmVzcG9uc2liaWxpdHk&amp;ntb=1" TargetMode="External"/><Relationship Id="rId5" Type="http://schemas.openxmlformats.org/officeDocument/2006/relationships/hyperlink" Target="https://www.bing.com/ck/a?!&amp;&amp;p=db421539c1989fceJmltdHM9MTcxMTQxMTIwMCZpZ3VpZD0wMTg1NjY1OC01YzIyLTYzM2MtMTUxMi03NWRlNWQwYjYyZWMmaW5zaWQ9NTgyOA&amp;ptn=3&amp;ver=2&amp;hsh=3&amp;fclid=01856658-5c22-633c-1512-75de5d0b62ec&amp;psq=What+is+BESE&amp;u=a1aHR0cDovL2Jlc2UubG91aXNpYW5hLmdvdi8&amp;ntb=1" TargetMode="External"/><Relationship Id="rId4" Type="http://schemas.openxmlformats.org/officeDocument/2006/relationships/hyperlink" Target="https://www.bing.com/ck/a?!&amp;&amp;p=45e094c8dfd68497JmltdHM9MTcxMTQxMTIwMCZpZ3VpZD0wMTg1NjY1OC01YzIyLTYzM2MtMTUxMi03NWRlNWQwYjYyZWMmaW5zaWQ9NTgyNw&amp;ptn=3&amp;ver=2&amp;hsh=3&amp;fclid=01856658-5c22-633c-1512-75de5d0b62ec&amp;psq=What+is+BESE&amp;u=a1aHR0cHM6Ly9iZXNlLmxvdWlzaWFuYS5nb3YvYWJvdXQtYmVzZS9iZXNlLW5ld3MvMjAyMi8wMy8wOS9iZXNlLWFwcHJvdmVzLTIwMjItMjMtc2Nob29sLWZ1bmRpbmctZm9ybXVsYQ&amp;ntb=1"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all the ways that you can get involved from the federal level down to the local level. Not sure you can make all these meetings, that is ok. You can always sign up to receive noticed from the different registers that will allow you to comment on proposed rules and rule changes. You can submit comments to different policymakers, but it is crucial that you stay informed and get involved in some way.</a:t>
            </a:r>
          </a:p>
          <a:p>
            <a:endParaRPr lang="en-US" dirty="0"/>
          </a:p>
        </p:txBody>
      </p:sp>
      <p:sp>
        <p:nvSpPr>
          <p:cNvPr id="4" name="Slide Number Placeholder 3"/>
          <p:cNvSpPr>
            <a:spLocks noGrp="1"/>
          </p:cNvSpPr>
          <p:nvPr>
            <p:ph type="sldNum" sz="quarter" idx="5"/>
          </p:nvPr>
        </p:nvSpPr>
        <p:spPr/>
        <p:txBody>
          <a:bodyPr/>
          <a:lstStyle/>
          <a:p>
            <a:fld id="{9D2480D6-4B43-43F7-818C-1792A9956894}" type="slidenum">
              <a:rPr lang="en-US" smtClean="0"/>
              <a:t>16</a:t>
            </a:fld>
            <a:endParaRPr lang="en-US"/>
          </a:p>
        </p:txBody>
      </p:sp>
    </p:spTree>
    <p:extLst>
      <p:ext uri="{BB962C8B-B14F-4D97-AF65-F5344CB8AC3E}">
        <p14:creationId xmlns:p14="http://schemas.microsoft.com/office/powerpoint/2010/main" val="3694972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64646"/>
                </a:solidFill>
                <a:effectLst/>
                <a:latin typeface="Roboto" panose="02000000000000000000" pitchFamily="2" charset="0"/>
              </a:rPr>
              <a:t>The Louisiana Register is a monthly publication which provides access to the certified regulations and legal notices issued by the executive branch of the state government. State statutes direct agencies to engage in the rulemaking process in order to implement new state and federal laws. Such rulemaking actions are published in the Louisiana Register in accordance with the </a:t>
            </a:r>
            <a:r>
              <a:rPr lang="en-US" b="1" i="0" u="sng" dirty="0">
                <a:solidFill>
                  <a:srgbClr val="004885"/>
                </a:solidFill>
                <a:effectLst/>
                <a:latin typeface="Roboto" panose="02000000000000000000" pitchFamily="2" charset="0"/>
                <a:hlinkClick r:id="rId3"/>
              </a:rPr>
              <a:t>Administrative Procedure Act</a:t>
            </a:r>
            <a:r>
              <a:rPr lang="en-US" b="0" i="0" dirty="0">
                <a:solidFill>
                  <a:srgbClr val="464646"/>
                </a:solidFill>
                <a:effectLst/>
                <a:latin typeface="Roboto" panose="02000000000000000000" pitchFamily="2" charset="0"/>
              </a:rPr>
              <a:t>. This procedure allows for public input as well as legislative involvement.</a:t>
            </a:r>
            <a:endParaRPr lang="en-US" dirty="0"/>
          </a:p>
        </p:txBody>
      </p:sp>
      <p:sp>
        <p:nvSpPr>
          <p:cNvPr id="4" name="Slide Number Placeholder 3"/>
          <p:cNvSpPr>
            <a:spLocks noGrp="1"/>
          </p:cNvSpPr>
          <p:nvPr>
            <p:ph type="sldNum" sz="quarter" idx="5"/>
          </p:nvPr>
        </p:nvSpPr>
        <p:spPr/>
        <p:txBody>
          <a:bodyPr/>
          <a:lstStyle/>
          <a:p>
            <a:fld id="{9D2480D6-4B43-43F7-818C-1792A9956894}" type="slidenum">
              <a:rPr lang="en-US" smtClean="0"/>
              <a:t>17</a:t>
            </a:fld>
            <a:endParaRPr lang="en-US"/>
          </a:p>
        </p:txBody>
      </p:sp>
    </p:spTree>
    <p:extLst>
      <p:ext uri="{BB962C8B-B14F-4D97-AF65-F5344CB8AC3E}">
        <p14:creationId xmlns:p14="http://schemas.microsoft.com/office/powerpoint/2010/main" val="3871423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2"/>
                </a:solidFill>
                <a:effectLst/>
                <a:latin typeface="Arial" panose="020B0604020202020204" pitchFamily="34" charset="0"/>
              </a:rPr>
              <a:t>The primary function of any legislature is to create laws. State legislatures also approve </a:t>
            </a:r>
            <a:r>
              <a:rPr lang="en-US" b="0" i="0" u="none" strike="noStrike" dirty="0">
                <a:solidFill>
                  <a:srgbClr val="3366CC"/>
                </a:solidFill>
                <a:effectLst/>
                <a:latin typeface="Arial" panose="020B0604020202020204" pitchFamily="34" charset="0"/>
                <a:hlinkClick r:id="rId3" tooltip="Budget"/>
              </a:rPr>
              <a:t>budget</a:t>
            </a:r>
            <a:r>
              <a:rPr lang="en-US" b="0" i="0" dirty="0">
                <a:solidFill>
                  <a:srgbClr val="202122"/>
                </a:solidFill>
                <a:effectLst/>
                <a:latin typeface="Arial" panose="020B0604020202020204" pitchFamily="34" charset="0"/>
              </a:rPr>
              <a:t> for state government. They may establish government agencies, set their policies, and approve their budgets. In even-numbered years, a general session convenes at noon on the second Monday in March to extend for no longer than 60 legislative days during a period of 85 days. In odd-numbered years, a limited jurisdiction session (fiscal session) convenes at noon on the second Monday in April for no longer than 45 legislative days during a period of 60 days. Legislators are only allowed to file 5 non-fiscal bills. The legislature also may convene for extraordinary sessions and for veto sessions.</a:t>
            </a:r>
            <a:r>
              <a:rPr lang="en-US" b="0" i="0" dirty="0">
                <a:solidFill>
                  <a:srgbClr val="000000"/>
                </a:solidFill>
                <a:effectLst/>
                <a:latin typeface="Arial" panose="020B0604020202020204" pitchFamily="34" charset="0"/>
              </a:rPr>
              <a:t> </a:t>
            </a:r>
          </a:p>
          <a:p>
            <a:r>
              <a:rPr lang="en-US" b="0" i="0" dirty="0">
                <a:solidFill>
                  <a:srgbClr val="000000"/>
                </a:solidFill>
                <a:effectLst/>
                <a:latin typeface="Arial" panose="020B0604020202020204" pitchFamily="34" charset="0"/>
              </a:rPr>
              <a:t>Most of the issues related to Education will start in either House Ed or Senate Ed. Sometimes these bills might have fiscal notes attached and if they clear the education committee, they will be referred to either House Appropriations or Senate Finance for discussion and a vote.</a:t>
            </a:r>
          </a:p>
          <a:p>
            <a:r>
              <a:rPr lang="en-US" b="0" i="0" dirty="0">
                <a:solidFill>
                  <a:srgbClr val="000000"/>
                </a:solidFill>
                <a:effectLst/>
                <a:latin typeface="Arial" panose="020B0604020202020204" pitchFamily="34" charset="0"/>
              </a:rPr>
              <a:t>The funding mechanism for all K-12 education is the MFP: BESE develops the formula and submits it to the legislature for either a yes or no vote. The Legislature has no power to amend the formula, and if they vote no it will go back to BESE to allow them to make changes based on recommendations. If no changes are made, and the legislature doesn’t vote for the formula then the previous years MFP will stay in place. </a:t>
            </a:r>
            <a:endParaRPr lang="en-US" dirty="0"/>
          </a:p>
        </p:txBody>
      </p:sp>
      <p:sp>
        <p:nvSpPr>
          <p:cNvPr id="4" name="Slide Number Placeholder 3"/>
          <p:cNvSpPr>
            <a:spLocks noGrp="1"/>
          </p:cNvSpPr>
          <p:nvPr>
            <p:ph type="sldNum" sz="quarter" idx="5"/>
          </p:nvPr>
        </p:nvSpPr>
        <p:spPr/>
        <p:txBody>
          <a:bodyPr/>
          <a:lstStyle/>
          <a:p>
            <a:fld id="{9D2480D6-4B43-43F7-818C-1792A9956894}" type="slidenum">
              <a:rPr lang="en-US" smtClean="0"/>
              <a:t>18</a:t>
            </a:fld>
            <a:endParaRPr lang="en-US"/>
          </a:p>
        </p:txBody>
      </p:sp>
    </p:spTree>
    <p:extLst>
      <p:ext uri="{BB962C8B-B14F-4D97-AF65-F5344CB8AC3E}">
        <p14:creationId xmlns:p14="http://schemas.microsoft.com/office/powerpoint/2010/main" val="1514669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563C1"/>
                </a:solidFill>
                <a:effectLst/>
                <a:latin typeface="-apple-system"/>
                <a:hlinkClick r:id="rId3">
                  <a:extLst>
                    <a:ext uri="{A12FA001-AC4F-418D-AE19-62706E023703}">
                      <ahyp:hlinkClr xmlns:ahyp="http://schemas.microsoft.com/office/drawing/2018/hyperlinkcolor" val="tx"/>
                    </a:ext>
                  </a:extLst>
                </a:hlinkClick>
              </a:rPr>
              <a:t>BESE is the </a:t>
            </a:r>
            <a:r>
              <a:rPr lang="en-US" b="1" i="0" u="none" strike="noStrike" dirty="0">
                <a:solidFill>
                  <a:schemeClr val="tx1"/>
                </a:solidFill>
                <a:effectLst/>
                <a:latin typeface="-apple-system"/>
                <a:hlinkClick r:id="rId3">
                  <a:extLst>
                    <a:ext uri="{A12FA001-AC4F-418D-AE19-62706E023703}">
                      <ahyp:hlinkClr xmlns:ahyp="http://schemas.microsoft.com/office/drawing/2018/hyperlinkcolor" val="tx"/>
                    </a:ext>
                  </a:extLst>
                </a:hlinkClick>
              </a:rPr>
              <a:t>administrative policymaking body for elementary and secondary schools in Louisiana</a:t>
            </a:r>
            <a:r>
              <a:rPr lang="en-US" b="1" i="0" u="none" strike="noStrike" baseline="30000" dirty="0">
                <a:solidFill>
                  <a:schemeClr val="tx1"/>
                </a:solidFill>
                <a:effectLst/>
                <a:latin typeface="-apple-system"/>
                <a:hlinkClick r:id="rId4">
                  <a:extLst>
                    <a:ext uri="{A12FA001-AC4F-418D-AE19-62706E023703}">
                      <ahyp:hlinkClr xmlns:ahyp="http://schemas.microsoft.com/office/drawing/2018/hyperlinkcolor" val="tx"/>
                    </a:ext>
                  </a:extLst>
                </a:hlinkClick>
              </a:rPr>
              <a:t>1</a:t>
            </a:r>
            <a:r>
              <a:rPr lang="en-US" b="1" i="0" u="none" strike="noStrike" baseline="30000" dirty="0">
                <a:solidFill>
                  <a:schemeClr val="tx1"/>
                </a:solidFill>
                <a:effectLst/>
                <a:latin typeface="-apple-system"/>
                <a:hlinkClick r:id="rId5">
                  <a:extLst>
                    <a:ext uri="{A12FA001-AC4F-418D-AE19-62706E023703}">
                      <ahyp:hlinkClr xmlns:ahyp="http://schemas.microsoft.com/office/drawing/2018/hyperlinkcolor" val="tx"/>
                    </a:ext>
                  </a:extLst>
                </a:hlinkClick>
              </a:rPr>
              <a:t>2</a:t>
            </a:r>
            <a:r>
              <a:rPr lang="en-US" b="1" i="0" u="none" strike="noStrike" baseline="30000" dirty="0">
                <a:solidFill>
                  <a:schemeClr val="tx1"/>
                </a:solidFill>
                <a:effectLst/>
                <a:latin typeface="-apple-system"/>
                <a:hlinkClick r:id="rId6">
                  <a:extLst>
                    <a:ext uri="{A12FA001-AC4F-418D-AE19-62706E023703}">
                      <ahyp:hlinkClr xmlns:ahyp="http://schemas.microsoft.com/office/drawing/2018/hyperlinkcolor" val="tx"/>
                    </a:ext>
                  </a:extLst>
                </a:hlinkClick>
              </a:rPr>
              <a:t>3</a:t>
            </a:r>
            <a:r>
              <a:rPr lang="en-US" b="0" i="0" u="none" dirty="0">
                <a:solidFill>
                  <a:schemeClr val="tx1"/>
                </a:solidFill>
                <a:effectLst/>
                <a:latin typeface="-apple-system"/>
              </a:rPr>
              <a:t>. </a:t>
            </a:r>
            <a:r>
              <a:rPr lang="en-US" b="0" i="0" u="none" strike="noStrike" dirty="0">
                <a:solidFill>
                  <a:schemeClr val="tx1"/>
                </a:solidFill>
                <a:effectLst/>
                <a:latin typeface="-apple-system"/>
              </a:rPr>
              <a:t>It was established by the Louisiana Constitution and is responsible for governing all Louisiana public schools, including secondary schools (middle and high schools) and special schools for the deaf, blind</a:t>
            </a:r>
            <a:r>
              <a:rPr lang="en-US" b="0" i="0" u="none" dirty="0">
                <a:solidFill>
                  <a:schemeClr val="tx1"/>
                </a:solidFill>
                <a:effectLst/>
                <a:latin typeface="-apple-system"/>
              </a:rPr>
              <a:t>. </a:t>
            </a:r>
            <a:r>
              <a:rPr lang="en-US" b="0" i="0" dirty="0">
                <a:solidFill>
                  <a:srgbClr val="0B4B69"/>
                </a:solidFill>
                <a:effectLst/>
                <a:latin typeface="Myriad Pro"/>
              </a:rPr>
              <a:t>BESE adopts regulations and enacts policies governing the operations of the schools under its jurisdiction, and exercises budgetary oversight of their educational programs and services. They meet every month this year except, May, July, September and November</a:t>
            </a:r>
          </a:p>
          <a:p>
            <a:endParaRPr lang="en-US" b="0" i="0" u="none" dirty="0">
              <a:solidFill>
                <a:srgbClr val="0B4B69"/>
              </a:solidFill>
              <a:effectLst/>
              <a:latin typeface="Myriad Pro"/>
            </a:endParaRPr>
          </a:p>
          <a:p>
            <a:pPr algn="l"/>
            <a:r>
              <a:rPr lang="en-US" b="0" i="0" dirty="0">
                <a:solidFill>
                  <a:srgbClr val="202122"/>
                </a:solidFill>
                <a:effectLst/>
                <a:latin typeface="Arial" panose="020B0604020202020204" pitchFamily="34" charset="0"/>
              </a:rPr>
              <a:t>The powers and duties of the State Board can be broadly grouped into six main categories, which include:</a:t>
            </a:r>
          </a:p>
          <a:p>
            <a:pPr algn="l">
              <a:buFont typeface="Arial" panose="020B0604020202020204" pitchFamily="34" charset="0"/>
              <a:buChar char="•"/>
            </a:pPr>
            <a:r>
              <a:rPr lang="en-US" b="0" i="0" dirty="0">
                <a:solidFill>
                  <a:srgbClr val="202122"/>
                </a:solidFill>
                <a:effectLst/>
                <a:latin typeface="Arial" panose="020B0604020202020204" pitchFamily="34" charset="0"/>
              </a:rPr>
              <a:t>Enacting policies and adopting regulations governing the statewide operations of public and nonpublic elementary and secondary schools, including special schools and entities in Special School District # l;</a:t>
            </a:r>
          </a:p>
          <a:p>
            <a:pPr algn="l">
              <a:buFont typeface="Arial" panose="020B0604020202020204" pitchFamily="34" charset="0"/>
              <a:buChar char="•"/>
            </a:pPr>
            <a:r>
              <a:rPr lang="en-US" b="0" i="0" dirty="0">
                <a:solidFill>
                  <a:srgbClr val="202122"/>
                </a:solidFill>
                <a:effectLst/>
                <a:latin typeface="Arial" panose="020B0604020202020204" pitchFamily="34" charset="0"/>
              </a:rPr>
              <a:t>Exercising administrative oversight over functions of the state's three special schools (blind, deaf, physically handicapped), and Special School Districts #1 and #2, including personnel, budget, and program operations;</a:t>
            </a:r>
          </a:p>
          <a:p>
            <a:pPr algn="l">
              <a:buFont typeface="Arial" panose="020B0604020202020204" pitchFamily="34" charset="0"/>
              <a:buChar char="•"/>
            </a:pPr>
            <a:r>
              <a:rPr lang="en-US" b="0" i="0" dirty="0">
                <a:solidFill>
                  <a:srgbClr val="202122"/>
                </a:solidFill>
                <a:effectLst/>
                <a:latin typeface="Arial" panose="020B0604020202020204" pitchFamily="34" charset="0"/>
              </a:rPr>
              <a:t>Administering and serving as the fiscal agent and as program control agent for the Education Quality Trust Fund (8(g) programs;</a:t>
            </a:r>
          </a:p>
          <a:p>
            <a:pPr algn="l">
              <a:buFont typeface="Arial" panose="020B0604020202020204" pitchFamily="34" charset="0"/>
              <a:buChar char="•"/>
            </a:pPr>
            <a:r>
              <a:rPr lang="en-US" b="0" i="0" dirty="0">
                <a:solidFill>
                  <a:srgbClr val="202122"/>
                </a:solidFill>
                <a:effectLst/>
                <a:latin typeface="Arial" panose="020B0604020202020204" pitchFamily="34" charset="0"/>
              </a:rPr>
              <a:t>Conducting administrative hearings and serving as the "court of last resort" prior to judicial proceedings in cases/controversies deriving from Board actions;</a:t>
            </a:r>
          </a:p>
          <a:p>
            <a:pPr algn="l">
              <a:buFont typeface="Arial" panose="020B0604020202020204" pitchFamily="34" charset="0"/>
              <a:buChar char="•"/>
            </a:pPr>
            <a:r>
              <a:rPr lang="en-US" b="0" i="0" dirty="0">
                <a:solidFill>
                  <a:srgbClr val="202122"/>
                </a:solidFill>
                <a:effectLst/>
                <a:latin typeface="Arial" panose="020B0604020202020204" pitchFamily="34" charset="0"/>
              </a:rPr>
              <a:t>Exercising budgetary and fiscal control over the educational programs and services at the elementary and secondary (state and federal funds);</a:t>
            </a:r>
          </a:p>
          <a:p>
            <a:pPr algn="l">
              <a:buFont typeface="Arial" panose="020B0604020202020204" pitchFamily="34" charset="0"/>
              <a:buChar char="•"/>
            </a:pPr>
            <a:r>
              <a:rPr lang="en-US" b="0" i="0" dirty="0">
                <a:solidFill>
                  <a:srgbClr val="202122"/>
                </a:solidFill>
                <a:effectLst/>
                <a:latin typeface="Arial" panose="020B0604020202020204" pitchFamily="34" charset="0"/>
              </a:rPr>
              <a:t>Preparing the MFP and presenting it to the Legislature for approval and distributing funds to local school systems.</a:t>
            </a:r>
            <a:r>
              <a:rPr lang="en-US" b="0" i="0" u="none" strike="noStrike" baseline="30000" dirty="0">
                <a:solidFill>
                  <a:srgbClr val="3366CC"/>
                </a:solidFill>
                <a:effectLst/>
                <a:latin typeface="Arial" panose="020B0604020202020204" pitchFamily="34" charset="0"/>
                <a:hlinkClick r:id="rId7"/>
              </a:rPr>
              <a:t>[5]</a:t>
            </a:r>
            <a:endParaRPr lang="en-US" b="0" i="0" dirty="0">
              <a:solidFill>
                <a:srgbClr val="202122"/>
              </a:solidFill>
              <a:effectLst/>
              <a:latin typeface="Arial" panose="020B0604020202020204" pitchFamily="34" charset="0"/>
            </a:endParaRPr>
          </a:p>
          <a:p>
            <a:endParaRPr lang="en-US" u="none" dirty="0">
              <a:solidFill>
                <a:schemeClr val="tx1"/>
              </a:solidFill>
            </a:endParaRPr>
          </a:p>
        </p:txBody>
      </p:sp>
      <p:sp>
        <p:nvSpPr>
          <p:cNvPr id="4" name="Slide Number Placeholder 3"/>
          <p:cNvSpPr>
            <a:spLocks noGrp="1"/>
          </p:cNvSpPr>
          <p:nvPr>
            <p:ph type="sldNum" sz="quarter" idx="5"/>
          </p:nvPr>
        </p:nvSpPr>
        <p:spPr/>
        <p:txBody>
          <a:bodyPr/>
          <a:lstStyle/>
          <a:p>
            <a:fld id="{9D2480D6-4B43-43F7-818C-1792A9956894}" type="slidenum">
              <a:rPr lang="en-US" smtClean="0"/>
              <a:t>19</a:t>
            </a:fld>
            <a:endParaRPr lang="en-US"/>
          </a:p>
        </p:txBody>
      </p:sp>
    </p:spTree>
    <p:extLst>
      <p:ext uri="{BB962C8B-B14F-4D97-AF65-F5344CB8AC3E}">
        <p14:creationId xmlns:p14="http://schemas.microsoft.com/office/powerpoint/2010/main" val="1112786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6EAB"/>
                </a:solidFill>
                <a:effectLst/>
                <a:latin typeface="RobotoLight"/>
              </a:rPr>
              <a:t>The IDEA requires that each state establish and maintain an advisory panel for the purpose of advising the state special education staff regarding the education of eligible children with disabilities. This includes advising the state on the education of students with disabilities who have been convicted as adults and are incarcerated in adult prisons.</a:t>
            </a:r>
          </a:p>
          <a:p>
            <a:pPr algn="l"/>
            <a:r>
              <a:rPr lang="en-US" b="0" i="0" dirty="0">
                <a:solidFill>
                  <a:srgbClr val="333333"/>
                </a:solidFill>
                <a:effectLst/>
                <a:latin typeface="Arial" panose="020B0604020202020204" pitchFamily="34" charset="0"/>
              </a:rPr>
              <a:t>Panel membership must be composed of individuals who are representative of the state’s population and involved in, or concerned with, the education of children with disabilities. A majority of the members of the panel must be individuals with disabilities or parents of children with disabilities. Panel membership should include individuals who represent the following areas:</a:t>
            </a:r>
          </a:p>
          <a:p>
            <a:pPr algn="l"/>
            <a:r>
              <a:rPr lang="en-US" b="0" i="0" dirty="0">
                <a:solidFill>
                  <a:srgbClr val="333333"/>
                </a:solidFill>
                <a:effectLst/>
                <a:latin typeface="Arial" panose="020B0604020202020204" pitchFamily="34" charset="0"/>
              </a:rPr>
              <a:t>• Parents of children (aged birth through 26)</a:t>
            </a:r>
          </a:p>
          <a:p>
            <a:pPr algn="l"/>
            <a:r>
              <a:rPr lang="en-US" b="0" i="0" dirty="0">
                <a:solidFill>
                  <a:srgbClr val="333333"/>
                </a:solidFill>
                <a:effectLst/>
                <a:latin typeface="Arial" panose="020B0604020202020204" pitchFamily="34" charset="0"/>
              </a:rPr>
              <a:t>• Individuals with disabilities</a:t>
            </a:r>
          </a:p>
          <a:p>
            <a:pPr algn="l"/>
            <a:r>
              <a:rPr lang="en-US" b="0" i="0" dirty="0">
                <a:solidFill>
                  <a:srgbClr val="333333"/>
                </a:solidFill>
                <a:effectLst/>
                <a:latin typeface="Arial" panose="020B0604020202020204" pitchFamily="34" charset="0"/>
              </a:rPr>
              <a:t>• Teachers</a:t>
            </a:r>
          </a:p>
          <a:p>
            <a:pPr algn="l"/>
            <a:r>
              <a:rPr lang="en-US" b="0" i="0" dirty="0">
                <a:solidFill>
                  <a:srgbClr val="333333"/>
                </a:solidFill>
                <a:effectLst/>
                <a:latin typeface="Arial" panose="020B0604020202020204" pitchFamily="34" charset="0"/>
              </a:rPr>
              <a:t>• Representatives of institutions of higher education that prepared special education and related services personnel</a:t>
            </a:r>
          </a:p>
          <a:p>
            <a:pPr algn="l"/>
            <a:r>
              <a:rPr lang="en-US" b="0" i="0" dirty="0">
                <a:solidFill>
                  <a:srgbClr val="333333"/>
                </a:solidFill>
                <a:effectLst/>
                <a:latin typeface="Arial" panose="020B0604020202020204" pitchFamily="34" charset="0"/>
              </a:rPr>
              <a:t>• State education officials</a:t>
            </a:r>
          </a:p>
          <a:p>
            <a:pPr algn="l"/>
            <a:r>
              <a:rPr lang="en-US" b="0" i="0" dirty="0">
                <a:solidFill>
                  <a:srgbClr val="333333"/>
                </a:solidFill>
                <a:effectLst/>
                <a:latin typeface="Arial" panose="020B0604020202020204" pitchFamily="34" charset="0"/>
              </a:rPr>
              <a:t>• Local education staff</a:t>
            </a:r>
          </a:p>
          <a:p>
            <a:pPr algn="l"/>
            <a:r>
              <a:rPr lang="en-US" b="0" i="0" dirty="0">
                <a:solidFill>
                  <a:srgbClr val="333333"/>
                </a:solidFill>
                <a:effectLst/>
                <a:latin typeface="Arial" panose="020B0604020202020204" pitchFamily="34" charset="0"/>
              </a:rPr>
              <a:t>• Administrators of programs for children with disabilities</a:t>
            </a:r>
          </a:p>
          <a:p>
            <a:pPr algn="l"/>
            <a:r>
              <a:rPr lang="en-US" b="0" i="0" dirty="0">
                <a:solidFill>
                  <a:srgbClr val="333333"/>
                </a:solidFill>
                <a:effectLst/>
                <a:latin typeface="Arial" panose="020B0604020202020204" pitchFamily="34" charset="0"/>
              </a:rPr>
              <a:t>• Representatives of other state agencies involved in the financing or delivery of related services to children with disabilities</a:t>
            </a:r>
          </a:p>
          <a:p>
            <a:pPr algn="l"/>
            <a:r>
              <a:rPr lang="en-US" b="0" i="0" dirty="0">
                <a:solidFill>
                  <a:srgbClr val="333333"/>
                </a:solidFill>
                <a:effectLst/>
                <a:latin typeface="Arial" panose="020B0604020202020204" pitchFamily="34" charset="0"/>
              </a:rPr>
              <a:t>• Representatives of private schools</a:t>
            </a:r>
          </a:p>
          <a:p>
            <a:pPr algn="l"/>
            <a:r>
              <a:rPr lang="en-US" b="0" i="0" dirty="0">
                <a:solidFill>
                  <a:srgbClr val="333333"/>
                </a:solidFill>
                <a:effectLst/>
                <a:latin typeface="Arial" panose="020B0604020202020204" pitchFamily="34" charset="0"/>
              </a:rPr>
              <a:t>• Representatives of public charter schools</a:t>
            </a:r>
          </a:p>
          <a:p>
            <a:pPr algn="l"/>
            <a:r>
              <a:rPr lang="en-US" b="0" i="0" dirty="0">
                <a:solidFill>
                  <a:srgbClr val="333333"/>
                </a:solidFill>
                <a:effectLst/>
                <a:latin typeface="Arial" panose="020B0604020202020204" pitchFamily="34" charset="0"/>
              </a:rPr>
              <a:t>• At least one representative of a vocational, community, or business organization concerned with the provision of transition service to children with disabilities</a:t>
            </a:r>
          </a:p>
          <a:p>
            <a:pPr algn="l"/>
            <a:r>
              <a:rPr lang="en-US" b="0" i="0" dirty="0">
                <a:solidFill>
                  <a:srgbClr val="333333"/>
                </a:solidFill>
                <a:effectLst/>
                <a:latin typeface="Arial" panose="020B0604020202020204" pitchFamily="34" charset="0"/>
              </a:rPr>
              <a:t>• Representatives from the state juvenile agency</a:t>
            </a:r>
          </a:p>
          <a:p>
            <a:pPr algn="l"/>
            <a:r>
              <a:rPr lang="en-US" b="0" i="0" dirty="0">
                <a:solidFill>
                  <a:srgbClr val="333333"/>
                </a:solidFill>
                <a:effectLst/>
                <a:latin typeface="Arial" panose="020B0604020202020204" pitchFamily="34" charset="0"/>
              </a:rPr>
              <a:t>• A member who represents homeless children</a:t>
            </a:r>
          </a:p>
          <a:p>
            <a:pPr algn="l"/>
            <a:r>
              <a:rPr lang="en-US" b="0" i="0" dirty="0">
                <a:solidFill>
                  <a:srgbClr val="333333"/>
                </a:solidFill>
                <a:effectLst/>
                <a:latin typeface="Arial" panose="020B0604020202020204" pitchFamily="34" charset="0"/>
              </a:rPr>
              <a:t>• Representatives from adult corrections agencies</a:t>
            </a:r>
          </a:p>
          <a:p>
            <a:pPr algn="l"/>
            <a:r>
              <a:rPr lang="en-US" b="0" i="0" dirty="0">
                <a:solidFill>
                  <a:srgbClr val="333333"/>
                </a:solidFill>
                <a:effectLst/>
                <a:latin typeface="Arial" panose="020B0604020202020204" pitchFamily="34" charset="0"/>
              </a:rPr>
              <a:t>• A member from state child welfare responsible for child care</a:t>
            </a:r>
          </a:p>
          <a:p>
            <a:pPr algn="l"/>
            <a:r>
              <a:rPr lang="en-US" b="0" i="0" dirty="0">
                <a:solidFill>
                  <a:srgbClr val="333333"/>
                </a:solidFill>
                <a:effectLst/>
                <a:latin typeface="Arial" panose="020B0604020202020204" pitchFamily="34" charset="0"/>
              </a:rPr>
              <a:t>• Others as appropriate</a:t>
            </a:r>
          </a:p>
          <a:p>
            <a:endParaRPr lang="en-US" dirty="0"/>
          </a:p>
        </p:txBody>
      </p:sp>
      <p:sp>
        <p:nvSpPr>
          <p:cNvPr id="4" name="Slide Number Placeholder 3"/>
          <p:cNvSpPr>
            <a:spLocks noGrp="1"/>
          </p:cNvSpPr>
          <p:nvPr>
            <p:ph type="sldNum" sz="quarter" idx="5"/>
          </p:nvPr>
        </p:nvSpPr>
        <p:spPr/>
        <p:txBody>
          <a:bodyPr/>
          <a:lstStyle/>
          <a:p>
            <a:fld id="{9D2480D6-4B43-43F7-818C-1792A9956894}" type="slidenum">
              <a:rPr lang="en-US" smtClean="0"/>
              <a:t>20</a:t>
            </a:fld>
            <a:endParaRPr lang="en-US"/>
          </a:p>
        </p:txBody>
      </p:sp>
    </p:spTree>
    <p:extLst>
      <p:ext uri="{BB962C8B-B14F-4D97-AF65-F5344CB8AC3E}">
        <p14:creationId xmlns:p14="http://schemas.microsoft.com/office/powerpoint/2010/main" val="2338715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SEAC is an advisory group made up of a variety of stakeholders but at least 50% of the members must be parents who have children that receive special education services. Each local education agency (including charters) are required to have a Special Education Advisory Committee, or SEAC). These committees advise the local school divisions of unmet needs and assist the school divisions in formulating plans for improving the performance of children with disabilities. Members are appointed by their local school board, or designee and serve on SEACs according to locally developed SEAC bylaws </a:t>
            </a:r>
          </a:p>
        </p:txBody>
      </p:sp>
      <p:sp>
        <p:nvSpPr>
          <p:cNvPr id="4" name="Slide Number Placeholder 3"/>
          <p:cNvSpPr>
            <a:spLocks noGrp="1"/>
          </p:cNvSpPr>
          <p:nvPr>
            <p:ph type="sldNum" sz="quarter" idx="5"/>
          </p:nvPr>
        </p:nvSpPr>
        <p:spPr/>
        <p:txBody>
          <a:bodyPr/>
          <a:lstStyle/>
          <a:p>
            <a:fld id="{9D2480D6-4B43-43F7-818C-1792A9956894}" type="slidenum">
              <a:rPr lang="en-US" smtClean="0"/>
              <a:t>21</a:t>
            </a:fld>
            <a:endParaRPr lang="en-US"/>
          </a:p>
        </p:txBody>
      </p:sp>
    </p:spTree>
    <p:extLst>
      <p:ext uri="{BB962C8B-B14F-4D97-AF65-F5344CB8AC3E}">
        <p14:creationId xmlns:p14="http://schemas.microsoft.com/office/powerpoint/2010/main" val="4287993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Helvetica" panose="020B0604020202020204" pitchFamily="34" charset="0"/>
              </a:rPr>
              <a:t>Local school boards are a unit of local government that determines the policy, budget, leadership, and administration within a certain district's public schools. They were </a:t>
            </a:r>
            <a:r>
              <a:rPr lang="en-US" b="0" i="0" dirty="0">
                <a:solidFill>
                  <a:srgbClr val="000000"/>
                </a:solidFill>
                <a:effectLst/>
                <a:latin typeface="Droid Serif"/>
              </a:rPr>
              <a:t>created for the purpose of implementing state legislative policy concerning public schools and locally administering the state's system of public education. </a:t>
            </a:r>
            <a:r>
              <a:rPr lang="en-US" b="0" i="0" dirty="0">
                <a:solidFill>
                  <a:srgbClr val="002938"/>
                </a:solidFill>
                <a:effectLst/>
                <a:latin typeface="__understoodSans_f41eca"/>
              </a:rPr>
              <a:t>Making sure schools are following the law is a big responsibility. Some of that responsibility lies with federal and state agencies. But most of it rests with local school districts. Some of their duties:</a:t>
            </a:r>
          </a:p>
          <a:p>
            <a:endParaRPr lang="en-US" b="0" i="0" dirty="0">
              <a:solidFill>
                <a:srgbClr val="002938"/>
              </a:solidFill>
              <a:effectLst/>
              <a:latin typeface="__understoodSans_f41eca"/>
            </a:endParaRPr>
          </a:p>
          <a:p>
            <a:r>
              <a:rPr lang="en-US" b="0" i="0" dirty="0">
                <a:solidFill>
                  <a:srgbClr val="002938"/>
                </a:solidFill>
                <a:effectLst/>
                <a:latin typeface="__understoodSans_f41eca"/>
              </a:rPr>
              <a:t>Policymaking</a:t>
            </a:r>
          </a:p>
          <a:p>
            <a:r>
              <a:rPr lang="en-US" b="0" i="0" dirty="0">
                <a:solidFill>
                  <a:srgbClr val="002938"/>
                </a:solidFill>
                <a:effectLst/>
                <a:latin typeface="__understoodSans_f41eca"/>
              </a:rPr>
              <a:t>Hiring the Superintendent</a:t>
            </a:r>
          </a:p>
          <a:p>
            <a:r>
              <a:rPr lang="en-US" b="0" i="0" dirty="0">
                <a:solidFill>
                  <a:srgbClr val="002938"/>
                </a:solidFill>
                <a:effectLst/>
                <a:latin typeface="__understoodSans_f41eca"/>
              </a:rPr>
              <a:t>Approving budget and curriculum </a:t>
            </a:r>
          </a:p>
          <a:p>
            <a:r>
              <a:rPr lang="en-US" b="0" i="0" dirty="0">
                <a:solidFill>
                  <a:srgbClr val="002938"/>
                </a:solidFill>
                <a:effectLst/>
                <a:latin typeface="__understoodSans_f41eca"/>
              </a:rPr>
              <a:t>Assessing compliance with policies</a:t>
            </a:r>
          </a:p>
          <a:p>
            <a:r>
              <a:rPr lang="en-US" b="0" i="0" dirty="0">
                <a:solidFill>
                  <a:srgbClr val="002938"/>
                </a:solidFill>
                <a:effectLst/>
                <a:latin typeface="__understoodSans_f41eca"/>
              </a:rPr>
              <a:t>Setting the school calendar</a:t>
            </a:r>
          </a:p>
          <a:p>
            <a:r>
              <a:rPr lang="en-US" b="0" i="0" dirty="0">
                <a:solidFill>
                  <a:srgbClr val="002938"/>
                </a:solidFill>
                <a:effectLst/>
                <a:latin typeface="__understoodSans_f41eca"/>
              </a:rPr>
              <a:t>And Community Advocacy</a:t>
            </a:r>
            <a:br>
              <a:rPr lang="en-US" b="0" i="0" dirty="0">
                <a:solidFill>
                  <a:srgbClr val="000000"/>
                </a:solidFill>
                <a:effectLst/>
                <a:latin typeface="Droid Serif"/>
              </a:rPr>
            </a:br>
            <a:br>
              <a:rPr lang="en-US" b="0" i="0" dirty="0">
                <a:solidFill>
                  <a:srgbClr val="000000"/>
                </a:solidFill>
                <a:effectLst/>
                <a:latin typeface="Droid Serif"/>
              </a:rPr>
            </a:br>
            <a:endParaRPr lang="en-US" dirty="0"/>
          </a:p>
        </p:txBody>
      </p:sp>
      <p:sp>
        <p:nvSpPr>
          <p:cNvPr id="4" name="Slide Number Placeholder 3"/>
          <p:cNvSpPr>
            <a:spLocks noGrp="1"/>
          </p:cNvSpPr>
          <p:nvPr>
            <p:ph type="sldNum" sz="quarter" idx="5"/>
          </p:nvPr>
        </p:nvSpPr>
        <p:spPr/>
        <p:txBody>
          <a:bodyPr/>
          <a:lstStyle/>
          <a:p>
            <a:fld id="{9D2480D6-4B43-43F7-818C-1792A9956894}" type="slidenum">
              <a:rPr lang="en-US" smtClean="0"/>
              <a:t>22</a:t>
            </a:fld>
            <a:endParaRPr lang="en-US"/>
          </a:p>
        </p:txBody>
      </p:sp>
    </p:spTree>
    <p:extLst>
      <p:ext uri="{BB962C8B-B14F-4D97-AF65-F5344CB8AC3E}">
        <p14:creationId xmlns:p14="http://schemas.microsoft.com/office/powerpoint/2010/main" val="342278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99AA32-F344-4537-84AC-F8D26BD41FC2}"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879788-E9F8-4356-B191-E2A6AAD19F85}"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3078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99AA32-F344-4537-84AC-F8D26BD41FC2}"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879788-E9F8-4356-B191-E2A6AAD19F85}" type="slidenum">
              <a:rPr lang="en-US" smtClean="0"/>
              <a:t>‹#›</a:t>
            </a:fld>
            <a:endParaRPr lang="en-US"/>
          </a:p>
        </p:txBody>
      </p:sp>
    </p:spTree>
    <p:extLst>
      <p:ext uri="{BB962C8B-B14F-4D97-AF65-F5344CB8AC3E}">
        <p14:creationId xmlns:p14="http://schemas.microsoft.com/office/powerpoint/2010/main" val="1315583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99AA32-F344-4537-84AC-F8D26BD41FC2}"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879788-E9F8-4356-B191-E2A6AAD19F85}" type="slidenum">
              <a:rPr lang="en-US" smtClean="0"/>
              <a:t>‹#›</a:t>
            </a:fld>
            <a:endParaRPr lang="en-US"/>
          </a:p>
        </p:txBody>
      </p:sp>
    </p:spTree>
    <p:extLst>
      <p:ext uri="{BB962C8B-B14F-4D97-AF65-F5344CB8AC3E}">
        <p14:creationId xmlns:p14="http://schemas.microsoft.com/office/powerpoint/2010/main" val="2622188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99AA32-F344-4537-84AC-F8D26BD41FC2}"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879788-E9F8-4356-B191-E2A6AAD19F85}" type="slidenum">
              <a:rPr lang="en-US" smtClean="0"/>
              <a:t>‹#›</a:t>
            </a:fld>
            <a:endParaRPr lang="en-US"/>
          </a:p>
        </p:txBody>
      </p:sp>
    </p:spTree>
    <p:extLst>
      <p:ext uri="{BB962C8B-B14F-4D97-AF65-F5344CB8AC3E}">
        <p14:creationId xmlns:p14="http://schemas.microsoft.com/office/powerpoint/2010/main" val="3997319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99AA32-F344-4537-84AC-F8D26BD41FC2}"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879788-E9F8-4356-B191-E2A6AAD19F85}"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7351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99AA32-F344-4537-84AC-F8D26BD41FC2}"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879788-E9F8-4356-B191-E2A6AAD19F85}" type="slidenum">
              <a:rPr lang="en-US" smtClean="0"/>
              <a:t>‹#›</a:t>
            </a:fld>
            <a:endParaRPr lang="en-US"/>
          </a:p>
        </p:txBody>
      </p:sp>
    </p:spTree>
    <p:extLst>
      <p:ext uri="{BB962C8B-B14F-4D97-AF65-F5344CB8AC3E}">
        <p14:creationId xmlns:p14="http://schemas.microsoft.com/office/powerpoint/2010/main" val="3921262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99AA32-F344-4537-84AC-F8D26BD41FC2}" type="datetimeFigureOut">
              <a:rPr lang="en-US" smtClean="0"/>
              <a:t>4/8/2025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879788-E9F8-4356-B191-E2A6AAD19F85}" type="slidenum">
              <a:rPr lang="en-US" smtClean="0"/>
              <a:t>‹#›</a:t>
            </a:fld>
            <a:endParaRPr lang="en-US"/>
          </a:p>
        </p:txBody>
      </p:sp>
    </p:spTree>
    <p:extLst>
      <p:ext uri="{BB962C8B-B14F-4D97-AF65-F5344CB8AC3E}">
        <p14:creationId xmlns:p14="http://schemas.microsoft.com/office/powerpoint/2010/main" val="3988857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99AA32-F344-4537-84AC-F8D26BD41FC2}" type="datetimeFigureOut">
              <a:rPr lang="en-US" smtClean="0"/>
              <a:t>4/8/2025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879788-E9F8-4356-B191-E2A6AAD19F85}" type="slidenum">
              <a:rPr lang="en-US" smtClean="0"/>
              <a:t>‹#›</a:t>
            </a:fld>
            <a:endParaRPr lang="en-US"/>
          </a:p>
        </p:txBody>
      </p:sp>
    </p:spTree>
    <p:extLst>
      <p:ext uri="{BB962C8B-B14F-4D97-AF65-F5344CB8AC3E}">
        <p14:creationId xmlns:p14="http://schemas.microsoft.com/office/powerpoint/2010/main" val="2903483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699AA32-F344-4537-84AC-F8D26BD41FC2}" type="datetimeFigureOut">
              <a:rPr lang="en-US" smtClean="0"/>
              <a:t>4/8/2025</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3F879788-E9F8-4356-B191-E2A6AAD19F85}" type="slidenum">
              <a:rPr lang="en-US" smtClean="0"/>
              <a:t>‹#›</a:t>
            </a:fld>
            <a:endParaRPr lang="en-US"/>
          </a:p>
        </p:txBody>
      </p:sp>
    </p:spTree>
    <p:extLst>
      <p:ext uri="{BB962C8B-B14F-4D97-AF65-F5344CB8AC3E}">
        <p14:creationId xmlns:p14="http://schemas.microsoft.com/office/powerpoint/2010/main" val="4797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699AA32-F344-4537-84AC-F8D26BD41FC2}" type="datetimeFigureOut">
              <a:rPr lang="en-US" smtClean="0"/>
              <a:t>4/8/2025</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F879788-E9F8-4356-B191-E2A6AAD19F85}" type="slidenum">
              <a:rPr lang="en-US" smtClean="0"/>
              <a:t>‹#›</a:t>
            </a:fld>
            <a:endParaRPr lang="en-US"/>
          </a:p>
        </p:txBody>
      </p:sp>
    </p:spTree>
    <p:extLst>
      <p:ext uri="{BB962C8B-B14F-4D97-AF65-F5344CB8AC3E}">
        <p14:creationId xmlns:p14="http://schemas.microsoft.com/office/powerpoint/2010/main" val="3681897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99AA32-F344-4537-84AC-F8D26BD41FC2}"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879788-E9F8-4356-B191-E2A6AAD19F85}" type="slidenum">
              <a:rPr lang="en-US" smtClean="0"/>
              <a:t>‹#›</a:t>
            </a:fld>
            <a:endParaRPr lang="en-US"/>
          </a:p>
        </p:txBody>
      </p:sp>
    </p:spTree>
    <p:extLst>
      <p:ext uri="{BB962C8B-B14F-4D97-AF65-F5344CB8AC3E}">
        <p14:creationId xmlns:p14="http://schemas.microsoft.com/office/powerpoint/2010/main" val="16642484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D699AA32-F344-4537-84AC-F8D26BD41FC2}" type="datetimeFigureOut">
              <a:rPr lang="en-US" smtClean="0"/>
              <a:t>4/8/2025</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3F879788-E9F8-4356-B191-E2A6AAD19F85}"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89285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hyperlink" Target="https://doe.louisiana.gov/families-and-students/family-support-resources/family-special-education-resources"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E0742-5899-B49E-A566-E525C02DB20F}"/>
              </a:ext>
            </a:extLst>
          </p:cNvPr>
          <p:cNvSpPr>
            <a:spLocks noGrp="1"/>
          </p:cNvSpPr>
          <p:nvPr>
            <p:ph type="ctrTitle"/>
          </p:nvPr>
        </p:nvSpPr>
        <p:spPr>
          <a:xfrm>
            <a:off x="1009654" y="866775"/>
            <a:ext cx="8825658" cy="3329581"/>
          </a:xfrm>
        </p:spPr>
        <p:txBody>
          <a:bodyPr/>
          <a:lstStyle/>
          <a:p>
            <a:r>
              <a:rPr lang="en-US" dirty="0"/>
              <a:t>Key Policy Improvements</a:t>
            </a:r>
          </a:p>
        </p:txBody>
      </p:sp>
      <p:sp>
        <p:nvSpPr>
          <p:cNvPr id="3" name="Subtitle 2">
            <a:extLst>
              <a:ext uri="{FF2B5EF4-FFF2-40B4-BE49-F238E27FC236}">
                <a16:creationId xmlns:a16="http://schemas.microsoft.com/office/drawing/2014/main" id="{73CAE1AC-036C-BFF8-DE77-A5290248C58F}"/>
              </a:ext>
            </a:extLst>
          </p:cNvPr>
          <p:cNvSpPr>
            <a:spLocks noGrp="1"/>
          </p:cNvSpPr>
          <p:nvPr>
            <p:ph type="subTitle" idx="1"/>
          </p:nvPr>
        </p:nvSpPr>
        <p:spPr>
          <a:xfrm>
            <a:off x="1133479" y="4472581"/>
            <a:ext cx="8825658" cy="861420"/>
          </a:xfrm>
        </p:spPr>
        <p:txBody>
          <a:bodyPr/>
          <a:lstStyle/>
          <a:p>
            <a:r>
              <a:rPr lang="en-US" dirty="0"/>
              <a:t>Special Education Bulletin Updates</a:t>
            </a:r>
          </a:p>
        </p:txBody>
      </p:sp>
      <p:pic>
        <p:nvPicPr>
          <p:cNvPr id="4" name="Picture 3" descr="A yellow and orange logo&#10;&#10;Description automatically generated">
            <a:extLst>
              <a:ext uri="{FF2B5EF4-FFF2-40B4-BE49-F238E27FC236}">
                <a16:creationId xmlns:a16="http://schemas.microsoft.com/office/drawing/2014/main" id="{E6085700-BF07-C3A6-643B-CE4E7C7FF8DB}"/>
              </a:ext>
            </a:extLst>
          </p:cNvPr>
          <p:cNvPicPr>
            <a:picLocks noChangeAspect="1"/>
          </p:cNvPicPr>
          <p:nvPr/>
        </p:nvPicPr>
        <p:blipFill>
          <a:blip r:embed="rId2"/>
          <a:stretch>
            <a:fillRect/>
          </a:stretch>
        </p:blipFill>
        <p:spPr>
          <a:xfrm>
            <a:off x="115283" y="-114661"/>
            <a:ext cx="2241405" cy="1591398"/>
          </a:xfrm>
          <a:prstGeom prst="rect">
            <a:avLst/>
          </a:prstGeom>
        </p:spPr>
      </p:pic>
      <p:pic>
        <p:nvPicPr>
          <p:cNvPr id="1026" name="Picture 2">
            <a:extLst>
              <a:ext uri="{FF2B5EF4-FFF2-40B4-BE49-F238E27FC236}">
                <a16:creationId xmlns:a16="http://schemas.microsoft.com/office/drawing/2014/main" id="{CAD2C71F-F2A0-4E8F-76DC-8D3BCB8D4F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0072" y="190500"/>
            <a:ext cx="3659131" cy="676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2319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35FE6-350D-7728-6B2D-16A5EAE9D535}"/>
              </a:ext>
            </a:extLst>
          </p:cNvPr>
          <p:cNvSpPr>
            <a:spLocks noGrp="1"/>
          </p:cNvSpPr>
          <p:nvPr>
            <p:ph type="title"/>
          </p:nvPr>
        </p:nvSpPr>
        <p:spPr/>
        <p:txBody>
          <a:bodyPr/>
          <a:lstStyle/>
          <a:p>
            <a:r>
              <a:rPr lang="en-US" dirty="0"/>
              <a:t>Other Improvements</a:t>
            </a:r>
          </a:p>
        </p:txBody>
      </p:sp>
      <p:sp>
        <p:nvSpPr>
          <p:cNvPr id="3" name="Content Placeholder 2">
            <a:extLst>
              <a:ext uri="{FF2B5EF4-FFF2-40B4-BE49-F238E27FC236}">
                <a16:creationId xmlns:a16="http://schemas.microsoft.com/office/drawing/2014/main" id="{1D90F756-B286-FED6-3673-5DD5B3D7ADFA}"/>
              </a:ext>
            </a:extLst>
          </p:cNvPr>
          <p:cNvSpPr>
            <a:spLocks noGrp="1"/>
          </p:cNvSpPr>
          <p:nvPr>
            <p:ph idx="1"/>
          </p:nvPr>
        </p:nvSpPr>
        <p:spPr/>
        <p:txBody>
          <a:bodyPr>
            <a:normAutofit/>
          </a:bodyPr>
          <a:lstStyle/>
          <a:p>
            <a:r>
              <a:rPr lang="en-US" sz="2400" dirty="0">
                <a:latin typeface="Arial" panose="020B0604020202020204" pitchFamily="34" charset="0"/>
                <a:cs typeface="Arial" panose="020B0604020202020204" pitchFamily="34" charset="0"/>
              </a:rPr>
              <a:t>● Personnel: </a:t>
            </a:r>
          </a:p>
          <a:p>
            <a:pPr marL="201168" lvl="1" indent="0">
              <a:buNone/>
            </a:pPr>
            <a:r>
              <a:rPr lang="en-US" sz="2400" dirty="0">
                <a:latin typeface="Arial" panose="020B0604020202020204" pitchFamily="34" charset="0"/>
                <a:cs typeface="Arial" panose="020B0604020202020204" pitchFamily="34" charset="0"/>
              </a:rPr>
              <a:t>   ○ Special education attorney and ombudsman </a:t>
            </a:r>
          </a:p>
          <a:p>
            <a:pPr marL="384048" lvl="2" indent="0">
              <a:buNone/>
            </a:pPr>
            <a:r>
              <a:rPr lang="en-US" sz="2400" dirty="0">
                <a:latin typeface="Arial" panose="020B0604020202020204" pitchFamily="34" charset="0"/>
                <a:cs typeface="Arial" panose="020B0604020202020204" pitchFamily="34" charset="0"/>
              </a:rPr>
              <a:t> ○ Additional complaint investigation and monitoring staff </a:t>
            </a:r>
          </a:p>
          <a:p>
            <a:pPr marL="201168" lvl="1" indent="0">
              <a:buNone/>
            </a:pPr>
            <a:r>
              <a:rPr lang="en-US" sz="2400" dirty="0">
                <a:latin typeface="Arial" panose="020B0604020202020204" pitchFamily="34" charset="0"/>
                <a:cs typeface="Arial" panose="020B0604020202020204" pitchFamily="34" charset="0"/>
              </a:rPr>
              <a:t>● Special Education Playbook focusing on inclusive instructional practices </a:t>
            </a:r>
          </a:p>
          <a:p>
            <a:pPr marL="201168" lvl="1" indent="0">
              <a:buNone/>
            </a:pPr>
            <a:r>
              <a:rPr lang="en-US" sz="2400" dirty="0">
                <a:latin typeface="Arial" panose="020B0604020202020204" pitchFamily="34" charset="0"/>
                <a:cs typeface="Arial" panose="020B0604020202020204" pitchFamily="34" charset="0"/>
              </a:rPr>
              <a:t>● Sped Fellows expansion </a:t>
            </a:r>
          </a:p>
          <a:p>
            <a:pPr marL="201168" lvl="1" indent="0">
              <a:buNone/>
            </a:pPr>
            <a:r>
              <a:rPr lang="en-US" sz="2400" dirty="0">
                <a:latin typeface="Arial" panose="020B0604020202020204" pitchFamily="34" charset="0"/>
                <a:cs typeface="Arial" panose="020B0604020202020204" pitchFamily="34" charset="0"/>
              </a:rPr>
              <a:t>● Updated assistive technology framework</a:t>
            </a:r>
          </a:p>
          <a:p>
            <a:pPr marL="201168" lvl="1" indent="0">
              <a:buNone/>
            </a:pPr>
            <a:r>
              <a:rPr lang="en-US" sz="2400" dirty="0">
                <a:latin typeface="Arial" panose="020B0604020202020204" pitchFamily="34" charset="0"/>
                <a:cs typeface="Arial" panose="020B0604020202020204" pitchFamily="34" charset="0"/>
              </a:rPr>
              <a:t>● SEAP just endorsed significant changes to Bulletin 1508, that will go to BESE in April for approval</a:t>
            </a:r>
          </a:p>
          <a:p>
            <a:pPr marL="201168" lvl="1" indent="0">
              <a:buNone/>
            </a:pPr>
            <a:endParaRPr lang="en-US" sz="2400" dirty="0">
              <a:latin typeface="Arial" panose="020B0604020202020204" pitchFamily="34" charset="0"/>
              <a:cs typeface="Arial" panose="020B0604020202020204" pitchFamily="34" charset="0"/>
            </a:endParaRPr>
          </a:p>
          <a:p>
            <a:pPr marL="201168" lvl="1"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0181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5EE4E4-7C88-E2C6-2DA5-38C597B9E811}"/>
              </a:ext>
            </a:extLst>
          </p:cNvPr>
          <p:cNvSpPr>
            <a:spLocks noGrp="1"/>
          </p:cNvSpPr>
          <p:nvPr>
            <p:ph type="ctrTitle"/>
          </p:nvPr>
        </p:nvSpPr>
        <p:spPr>
          <a:xfrm>
            <a:off x="5289754" y="639097"/>
            <a:ext cx="6253317" cy="3686015"/>
          </a:xfrm>
        </p:spPr>
        <p:txBody>
          <a:bodyPr>
            <a:normAutofit/>
          </a:bodyPr>
          <a:lstStyle/>
          <a:p>
            <a:r>
              <a:rPr lang="en-US" dirty="0"/>
              <a:t>What’s Next</a:t>
            </a:r>
          </a:p>
        </p:txBody>
      </p:sp>
      <p:sp>
        <p:nvSpPr>
          <p:cNvPr id="3" name="Subtitle 2">
            <a:extLst>
              <a:ext uri="{FF2B5EF4-FFF2-40B4-BE49-F238E27FC236}">
                <a16:creationId xmlns:a16="http://schemas.microsoft.com/office/drawing/2014/main" id="{A7FC3EA5-B5D9-F864-63E9-5DF71C0E9D98}"/>
              </a:ext>
            </a:extLst>
          </p:cNvPr>
          <p:cNvSpPr>
            <a:spLocks noGrp="1"/>
          </p:cNvSpPr>
          <p:nvPr>
            <p:ph type="subTitle" idx="1"/>
          </p:nvPr>
        </p:nvSpPr>
        <p:spPr>
          <a:xfrm>
            <a:off x="5289753" y="4455621"/>
            <a:ext cx="6269347" cy="1238616"/>
          </a:xfrm>
        </p:spPr>
        <p:txBody>
          <a:bodyPr>
            <a:normAutofit/>
          </a:bodyPr>
          <a:lstStyle/>
          <a:p>
            <a:endParaRPr lang="en-US">
              <a:solidFill>
                <a:schemeClr val="tx1">
                  <a:lumMod val="85000"/>
                  <a:lumOff val="15000"/>
                </a:schemeClr>
              </a:solidFill>
            </a:endParaRPr>
          </a:p>
        </p:txBody>
      </p:sp>
      <p:pic>
        <p:nvPicPr>
          <p:cNvPr id="5" name="Picture 4" descr="White arrows painted on the asphalt">
            <a:extLst>
              <a:ext uri="{FF2B5EF4-FFF2-40B4-BE49-F238E27FC236}">
                <a16:creationId xmlns:a16="http://schemas.microsoft.com/office/drawing/2014/main" id="{6828A7E6-23C4-B60E-A161-14EEDBE714D3}"/>
              </a:ext>
            </a:extLst>
          </p:cNvPr>
          <p:cNvPicPr>
            <a:picLocks noChangeAspect="1"/>
          </p:cNvPicPr>
          <p:nvPr/>
        </p:nvPicPr>
        <p:blipFill>
          <a:blip r:embed="rId2"/>
          <a:srcRect l="27092" r="28129" b="-1"/>
          <a:stretch/>
        </p:blipFill>
        <p:spPr>
          <a:xfrm>
            <a:off x="-1" y="10"/>
            <a:ext cx="4635315" cy="6857989"/>
          </a:xfrm>
          <a:prstGeom prst="rect">
            <a:avLst/>
          </a:prstGeom>
        </p:spPr>
      </p:pic>
      <p:cxnSp>
        <p:nvCxnSpPr>
          <p:cNvPr id="11" name="Straight Connector 10">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338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230A27-1553-42F8-99D7-829868E13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72232D-B4D6-429F-B3D1-2D9891B85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21A2A5-7BEA-3914-31F0-1C6A043F4680}"/>
              </a:ext>
            </a:extLst>
          </p:cNvPr>
          <p:cNvSpPr>
            <a:spLocks noGrp="1"/>
          </p:cNvSpPr>
          <p:nvPr>
            <p:ph type="title"/>
          </p:nvPr>
        </p:nvSpPr>
        <p:spPr>
          <a:xfrm>
            <a:off x="965030" y="963997"/>
            <a:ext cx="3254691" cy="4938361"/>
          </a:xfrm>
        </p:spPr>
        <p:txBody>
          <a:bodyPr anchor="ctr">
            <a:normAutofit/>
          </a:bodyPr>
          <a:lstStyle/>
          <a:p>
            <a:pPr algn="r"/>
            <a:r>
              <a:rPr lang="en-US" sz="4400" dirty="0">
                <a:latin typeface="Arial" panose="020B0604020202020204" pitchFamily="34" charset="0"/>
                <a:cs typeface="Arial" panose="020B0604020202020204" pitchFamily="34" charset="0"/>
              </a:rPr>
              <a:t>Looking Ahead</a:t>
            </a:r>
          </a:p>
        </p:txBody>
      </p:sp>
      <p:cxnSp>
        <p:nvCxnSpPr>
          <p:cNvPr id="12" name="Straight Connector 11">
            <a:extLst>
              <a:ext uri="{FF2B5EF4-FFF2-40B4-BE49-F238E27FC236}">
                <a16:creationId xmlns:a16="http://schemas.microsoft.com/office/drawing/2014/main" id="{02CC3441-26B3-4381-B3DF-8AE3C288BC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0251"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8320051-28BF-3EEF-BDE6-E628E9917159}"/>
              </a:ext>
            </a:extLst>
          </p:cNvPr>
          <p:cNvSpPr>
            <a:spLocks noGrp="1"/>
          </p:cNvSpPr>
          <p:nvPr>
            <p:ph idx="1"/>
          </p:nvPr>
        </p:nvSpPr>
        <p:spPr>
          <a:xfrm>
            <a:off x="5134882" y="963507"/>
            <a:ext cx="6135097" cy="4938851"/>
          </a:xfrm>
        </p:spPr>
        <p:txBody>
          <a:bodyPr anchor="ctr">
            <a:normAutofit/>
          </a:bodyPr>
          <a:lstStyle/>
          <a:p>
            <a:r>
              <a:rPr lang="en-US" dirty="0">
                <a:latin typeface="Arial" panose="020B0604020202020204" pitchFamily="34" charset="0"/>
                <a:cs typeface="Arial" panose="020B0604020202020204" pitchFamily="34" charset="0"/>
              </a:rPr>
              <a:t>● Navigating the new special education family webpage. </a:t>
            </a:r>
          </a:p>
          <a:p>
            <a:r>
              <a:rPr lang="en-US" dirty="0">
                <a:latin typeface="Arial" panose="020B0604020202020204" pitchFamily="34" charset="0"/>
                <a:cs typeface="Arial" panose="020B0604020202020204" pitchFamily="34" charset="0"/>
              </a:rPr>
              <a:t>● The LDOE will release a new Educational Rights handbook for parents of students with disabilities. </a:t>
            </a:r>
          </a:p>
          <a:p>
            <a:r>
              <a:rPr lang="en-US" dirty="0">
                <a:latin typeface="Arial" panose="020B0604020202020204" pitchFamily="34" charset="0"/>
                <a:cs typeface="Arial" panose="020B0604020202020204" pitchFamily="34" charset="0"/>
              </a:rPr>
              <a:t>● If you haven’t done so already, please complete our IDEA grant application stakeholder input survey. </a:t>
            </a:r>
          </a:p>
          <a:p>
            <a:r>
              <a:rPr lang="en-US" dirty="0">
                <a:latin typeface="Arial" panose="020B0604020202020204" pitchFamily="34" charset="0"/>
                <a:cs typeface="Arial" panose="020B0604020202020204" pitchFamily="34" charset="0"/>
              </a:rPr>
              <a:t>● SEAP applications will open later this spring.</a:t>
            </a:r>
          </a:p>
        </p:txBody>
      </p:sp>
    </p:spTree>
    <p:extLst>
      <p:ext uri="{BB962C8B-B14F-4D97-AF65-F5344CB8AC3E}">
        <p14:creationId xmlns:p14="http://schemas.microsoft.com/office/powerpoint/2010/main" val="8988023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C7211D9-E545-4D00-9874-641EC7C7BD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DBBC34A-8C43-4368-951E-A04EB7C00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bg1"/>
          </a:solidFill>
          <a:ln w="22225">
            <a:solidFill>
              <a:srgbClr val="0873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5FCE597-CFE2-85B5-9562-E8C7EB260EDB}"/>
              </a:ext>
            </a:extLst>
          </p:cNvPr>
          <p:cNvPicPr>
            <a:picLocks noChangeAspect="1"/>
          </p:cNvPicPr>
          <p:nvPr/>
        </p:nvPicPr>
        <p:blipFill>
          <a:blip r:embed="rId2"/>
          <a:stretch>
            <a:fillRect/>
          </a:stretch>
        </p:blipFill>
        <p:spPr>
          <a:xfrm>
            <a:off x="2761784" y="594917"/>
            <a:ext cx="6668431" cy="5668166"/>
          </a:xfrm>
          <a:prstGeom prst="rect">
            <a:avLst/>
          </a:prstGeom>
        </p:spPr>
      </p:pic>
    </p:spTree>
    <p:extLst>
      <p:ext uri="{BB962C8B-B14F-4D97-AF65-F5344CB8AC3E}">
        <p14:creationId xmlns:p14="http://schemas.microsoft.com/office/powerpoint/2010/main" val="899131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9BBCFAB-A91A-394E-F953-9DD599D702A4}"/>
              </a:ext>
            </a:extLst>
          </p:cNvPr>
          <p:cNvSpPr>
            <a:spLocks noGrp="1"/>
          </p:cNvSpPr>
          <p:nvPr>
            <p:ph type="title"/>
          </p:nvPr>
        </p:nvSpPr>
        <p:spPr>
          <a:xfrm>
            <a:off x="492370" y="605896"/>
            <a:ext cx="3084844" cy="5646208"/>
          </a:xfrm>
        </p:spPr>
        <p:txBody>
          <a:bodyPr anchor="ctr">
            <a:normAutofit/>
          </a:bodyPr>
          <a:lstStyle/>
          <a:p>
            <a:r>
              <a:rPr lang="en-US" sz="3600">
                <a:solidFill>
                  <a:srgbClr val="FFFFFF"/>
                </a:solidFill>
              </a:rPr>
              <a:t>Family Resources</a:t>
            </a: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FCE35CD0-55A6-10DE-F645-87808FF2F5FD}"/>
              </a:ext>
            </a:extLst>
          </p:cNvPr>
          <p:cNvSpPr>
            <a:spLocks noGrp="1"/>
          </p:cNvSpPr>
          <p:nvPr>
            <p:ph idx="1"/>
          </p:nvPr>
        </p:nvSpPr>
        <p:spPr>
          <a:xfrm>
            <a:off x="4742016" y="605896"/>
            <a:ext cx="7164639" cy="5646208"/>
          </a:xfrm>
        </p:spPr>
        <p:txBody>
          <a:bodyPr anchor="ctr">
            <a:normAutofit/>
          </a:bodyPr>
          <a:lstStyle/>
          <a:p>
            <a:r>
              <a:rPr lang="en-US" sz="2400" dirty="0">
                <a:latin typeface="Arial" panose="020B0604020202020204" pitchFamily="34" charset="0"/>
                <a:cs typeface="Arial" panose="020B0604020202020204" pitchFamily="34" charset="0"/>
              </a:rPr>
              <a:t>● Family Special Education Resources – New Website: </a:t>
            </a:r>
            <a:r>
              <a:rPr lang="en-US" sz="2400" dirty="0">
                <a:latin typeface="Arial" panose="020B0604020202020204" pitchFamily="34" charset="0"/>
                <a:cs typeface="Arial" panose="020B0604020202020204" pitchFamily="34" charset="0"/>
                <a:hlinkClick r:id="rId2"/>
              </a:rPr>
              <a:t>Family Special Education Resources</a:t>
            </a: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 Louisiana’s Educational Rights of Children with Disabilities coming soon!</a:t>
            </a:r>
          </a:p>
          <a:p>
            <a:r>
              <a:rPr lang="en-US" sz="2400" dirty="0">
                <a:latin typeface="Arial" panose="020B0604020202020204" pitchFamily="34" charset="0"/>
                <a:cs typeface="Arial" panose="020B0604020202020204" pitchFamily="34" charset="0"/>
              </a:rPr>
              <a:t>● Special Education Ombudsman, Chastity Hatsfelt </a:t>
            </a:r>
          </a:p>
          <a:p>
            <a:pPr lvl="1"/>
            <a:r>
              <a:rPr lang="en-US" sz="2400" dirty="0">
                <a:latin typeface="Arial" panose="020B0604020202020204" pitchFamily="34" charset="0"/>
                <a:cs typeface="Arial" panose="020B0604020202020204" pitchFamily="34" charset="0"/>
              </a:rPr>
              <a:t>disputeresolution.doe@la.gov ○ 1-877-453-2721, Option 2</a:t>
            </a:r>
          </a:p>
        </p:txBody>
      </p:sp>
    </p:spTree>
    <p:extLst>
      <p:ext uri="{BB962C8B-B14F-4D97-AF65-F5344CB8AC3E}">
        <p14:creationId xmlns:p14="http://schemas.microsoft.com/office/powerpoint/2010/main" val="2450134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3" name="Straight Connector 12">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FA4CD5CB-D209-4D70-8CA4-629731C59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EAFDA3-CBA7-3798-BF78-CDBEAD408621}"/>
              </a:ext>
            </a:extLst>
          </p:cNvPr>
          <p:cNvSpPr>
            <a:spLocks noGrp="1"/>
          </p:cNvSpPr>
          <p:nvPr>
            <p:ph type="title"/>
          </p:nvPr>
        </p:nvSpPr>
        <p:spPr>
          <a:xfrm>
            <a:off x="8141110" y="639097"/>
            <a:ext cx="3401961" cy="3686015"/>
          </a:xfrm>
        </p:spPr>
        <p:txBody>
          <a:bodyPr vert="horz" lIns="91440" tIns="45720" rIns="91440" bIns="45720" rtlCol="0" anchor="b">
            <a:normAutofit/>
          </a:bodyPr>
          <a:lstStyle/>
          <a:p>
            <a:r>
              <a:rPr lang="en-US" sz="6600" dirty="0">
                <a:solidFill>
                  <a:schemeClr val="tx1">
                    <a:lumMod val="85000"/>
                    <a:lumOff val="15000"/>
                  </a:schemeClr>
                </a:solidFill>
              </a:rPr>
              <a:t>How to get Involved</a:t>
            </a:r>
          </a:p>
        </p:txBody>
      </p:sp>
      <p:pic>
        <p:nvPicPr>
          <p:cNvPr id="4" name="Content Placeholder 3">
            <a:extLst>
              <a:ext uri="{FF2B5EF4-FFF2-40B4-BE49-F238E27FC236}">
                <a16:creationId xmlns:a16="http://schemas.microsoft.com/office/drawing/2014/main" id="{150DC965-03B4-1716-DE9A-8AF1CAC36989}"/>
              </a:ext>
            </a:extLst>
          </p:cNvPr>
          <p:cNvPicPr>
            <a:picLocks noGrp="1" noChangeAspect="1"/>
          </p:cNvPicPr>
          <p:nvPr>
            <p:ph idx="1"/>
          </p:nvPr>
        </p:nvPicPr>
        <p:blipFill>
          <a:blip r:embed="rId2"/>
          <a:stretch>
            <a:fillRect/>
          </a:stretch>
        </p:blipFill>
        <p:spPr>
          <a:xfrm>
            <a:off x="633999" y="860207"/>
            <a:ext cx="6912217" cy="4613904"/>
          </a:xfrm>
          <a:prstGeom prst="rect">
            <a:avLst/>
          </a:prstGeom>
        </p:spPr>
      </p:pic>
      <p:cxnSp>
        <p:nvCxnSpPr>
          <p:cNvPr id="17" name="Straight Connector 16">
            <a:extLst>
              <a:ext uri="{FF2B5EF4-FFF2-40B4-BE49-F238E27FC236}">
                <a16:creationId xmlns:a16="http://schemas.microsoft.com/office/drawing/2014/main" id="{5C6A2BAE-B461-4B55-8E1F-0722ABDD13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B4C27B90-DF2B-4D00-BA07-18ED774CD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593ACC25-C262-417A-8AA9-0641C772B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327347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BBF03-5DE4-2D86-0128-11BFDBD09393}"/>
              </a:ext>
            </a:extLst>
          </p:cNvPr>
          <p:cNvSpPr>
            <a:spLocks noGrp="1"/>
          </p:cNvSpPr>
          <p:nvPr>
            <p:ph type="title"/>
          </p:nvPr>
        </p:nvSpPr>
        <p:spPr>
          <a:xfrm>
            <a:off x="756841" y="466449"/>
            <a:ext cx="9605635" cy="1059305"/>
          </a:xfrm>
        </p:spPr>
        <p:txBody>
          <a:bodyPr/>
          <a:lstStyle/>
          <a:p>
            <a:r>
              <a:rPr lang="en-US" b="1" dirty="0"/>
              <a:t>How to get involved and stay informed</a:t>
            </a:r>
          </a:p>
        </p:txBody>
      </p:sp>
      <p:sp>
        <p:nvSpPr>
          <p:cNvPr id="3" name="Content Placeholder 2">
            <a:extLst>
              <a:ext uri="{FF2B5EF4-FFF2-40B4-BE49-F238E27FC236}">
                <a16:creationId xmlns:a16="http://schemas.microsoft.com/office/drawing/2014/main" id="{6ACEBC76-4638-75BF-FD6A-F4FDDED9DC39}"/>
              </a:ext>
            </a:extLst>
          </p:cNvPr>
          <p:cNvSpPr>
            <a:spLocks noGrp="1"/>
          </p:cNvSpPr>
          <p:nvPr>
            <p:ph sz="half" idx="1"/>
          </p:nvPr>
        </p:nvSpPr>
        <p:spPr>
          <a:xfrm>
            <a:off x="756841" y="2268888"/>
            <a:ext cx="4645152" cy="3293852"/>
          </a:xfrm>
        </p:spPr>
        <p:txBody>
          <a:bodyPr>
            <a:normAutofit/>
          </a:bodyPr>
          <a:lstStyle/>
          <a:p>
            <a:r>
              <a:rPr lang="en-US" sz="2400" dirty="0">
                <a:latin typeface="Arial" panose="020B0604020202020204" pitchFamily="34" charset="0"/>
                <a:cs typeface="Arial" panose="020B0604020202020204" pitchFamily="34" charset="0"/>
              </a:rPr>
              <a:t>Subscribe to State Register</a:t>
            </a:r>
          </a:p>
          <a:p>
            <a:r>
              <a:rPr lang="en-US" sz="2400" dirty="0">
                <a:latin typeface="Arial" panose="020B0604020202020204" pitchFamily="34" charset="0"/>
                <a:cs typeface="Arial" panose="020B0604020202020204" pitchFamily="34" charset="0"/>
              </a:rPr>
              <a:t>Follow the Louisiana Legislature</a:t>
            </a:r>
          </a:p>
          <a:p>
            <a:r>
              <a:rPr lang="en-US" sz="2400" dirty="0">
                <a:latin typeface="Arial" panose="020B0604020202020204" pitchFamily="34" charset="0"/>
                <a:cs typeface="Arial" panose="020B0604020202020204" pitchFamily="34" charset="0"/>
              </a:rPr>
              <a:t>Follow in the Louisiana Board of Elementary &amp; Secondary Education</a:t>
            </a:r>
          </a:p>
          <a:p>
            <a:r>
              <a:rPr lang="en-US" sz="2400" dirty="0">
                <a:latin typeface="Arial" panose="020B0604020202020204" pitchFamily="34" charset="0"/>
                <a:cs typeface="Arial" panose="020B0604020202020204" pitchFamily="34" charset="0"/>
              </a:rPr>
              <a:t>Follow and participate in their different advisory committees</a:t>
            </a:r>
          </a:p>
          <a:p>
            <a:endParaRPr lang="en-US" dirty="0"/>
          </a:p>
        </p:txBody>
      </p:sp>
      <p:sp>
        <p:nvSpPr>
          <p:cNvPr id="4" name="Content Placeholder 3">
            <a:extLst>
              <a:ext uri="{FF2B5EF4-FFF2-40B4-BE49-F238E27FC236}">
                <a16:creationId xmlns:a16="http://schemas.microsoft.com/office/drawing/2014/main" id="{471C34EB-13C2-A03D-073F-0C2097C79679}"/>
              </a:ext>
            </a:extLst>
          </p:cNvPr>
          <p:cNvSpPr>
            <a:spLocks noGrp="1"/>
          </p:cNvSpPr>
          <p:nvPr>
            <p:ph sz="half" idx="2"/>
          </p:nvPr>
        </p:nvSpPr>
        <p:spPr>
          <a:xfrm>
            <a:off x="6519822" y="2268888"/>
            <a:ext cx="4645152" cy="3287094"/>
          </a:xfrm>
        </p:spPr>
        <p:txBody>
          <a:bodyPr>
            <a:normAutofit/>
          </a:bodyPr>
          <a:lstStyle/>
          <a:p>
            <a:r>
              <a:rPr lang="en-US" sz="2400" dirty="0">
                <a:latin typeface="Arial" panose="020B0604020202020204" pitchFamily="34" charset="0"/>
                <a:cs typeface="Arial" panose="020B0604020202020204" pitchFamily="34" charset="0"/>
              </a:rPr>
              <a:t>Participate in SEAP Meetings</a:t>
            </a:r>
          </a:p>
          <a:p>
            <a:r>
              <a:rPr lang="en-US" sz="2400" dirty="0">
                <a:latin typeface="Arial" panose="020B0604020202020204" pitchFamily="34" charset="0"/>
                <a:cs typeface="Arial" panose="020B0604020202020204" pitchFamily="34" charset="0"/>
              </a:rPr>
              <a:t>Attend local SEAC Meetings</a:t>
            </a:r>
          </a:p>
          <a:p>
            <a:r>
              <a:rPr lang="en-US" sz="2400" dirty="0">
                <a:latin typeface="Arial" panose="020B0604020202020204" pitchFamily="34" charset="0"/>
                <a:cs typeface="Arial" panose="020B0604020202020204" pitchFamily="34" charset="0"/>
              </a:rPr>
              <a:t>Attend local school board meetings</a:t>
            </a:r>
          </a:p>
          <a:p>
            <a:r>
              <a:rPr lang="en-US" sz="2400" dirty="0">
                <a:latin typeface="Arial" panose="020B0604020202020204" pitchFamily="34" charset="0"/>
                <a:cs typeface="Arial" panose="020B0604020202020204" pitchFamily="34" charset="0"/>
              </a:rPr>
              <a:t>Join advocacy groups/organizations</a:t>
            </a:r>
          </a:p>
          <a:p>
            <a:endParaRPr lang="en-US" dirty="0"/>
          </a:p>
        </p:txBody>
      </p:sp>
    </p:spTree>
    <p:extLst>
      <p:ext uri="{BB962C8B-B14F-4D97-AF65-F5344CB8AC3E}">
        <p14:creationId xmlns:p14="http://schemas.microsoft.com/office/powerpoint/2010/main" val="38127932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BE60D-4A6C-B882-7C01-B4A02C8353CF}"/>
              </a:ext>
            </a:extLst>
          </p:cNvPr>
          <p:cNvSpPr>
            <a:spLocks noGrp="1"/>
          </p:cNvSpPr>
          <p:nvPr>
            <p:ph type="title"/>
          </p:nvPr>
        </p:nvSpPr>
        <p:spPr>
          <a:xfrm>
            <a:off x="1097280" y="286603"/>
            <a:ext cx="10058400" cy="1450757"/>
          </a:xfrm>
        </p:spPr>
        <p:txBody>
          <a:bodyPr>
            <a:normAutofit/>
          </a:bodyPr>
          <a:lstStyle/>
          <a:p>
            <a:r>
              <a:rPr lang="en-US" b="1" dirty="0"/>
              <a:t>Louisiana Register</a:t>
            </a:r>
          </a:p>
        </p:txBody>
      </p:sp>
      <p:graphicFrame>
        <p:nvGraphicFramePr>
          <p:cNvPr id="5" name="Content Placeholder 2">
            <a:extLst>
              <a:ext uri="{FF2B5EF4-FFF2-40B4-BE49-F238E27FC236}">
                <a16:creationId xmlns:a16="http://schemas.microsoft.com/office/drawing/2014/main" id="{6A23E2B7-31F3-7D49-40F0-70D8E91A0865}"/>
              </a:ext>
            </a:extLst>
          </p:cNvPr>
          <p:cNvGraphicFramePr>
            <a:graphicFrameLocks noGrp="1"/>
          </p:cNvGraphicFramePr>
          <p:nvPr>
            <p:ph idx="1"/>
            <p:extLst>
              <p:ext uri="{D42A27DB-BD31-4B8C-83A1-F6EECF244321}">
                <p14:modId xmlns:p14="http://schemas.microsoft.com/office/powerpoint/2010/main" val="2406725656"/>
              </p:ext>
            </p:extLst>
          </p:nvPr>
        </p:nvGraphicFramePr>
        <p:xfrm>
          <a:off x="904939" y="1997931"/>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679551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23AB0E0-0344-4B49-7875-4AD9403CE51D}"/>
              </a:ext>
            </a:extLst>
          </p:cNvPr>
          <p:cNvSpPr>
            <a:spLocks noGrp="1"/>
          </p:cNvSpPr>
          <p:nvPr>
            <p:ph type="title"/>
          </p:nvPr>
        </p:nvSpPr>
        <p:spPr>
          <a:xfrm>
            <a:off x="492370" y="516835"/>
            <a:ext cx="3084844" cy="5772840"/>
          </a:xfrm>
        </p:spPr>
        <p:txBody>
          <a:bodyPr anchor="ctr">
            <a:normAutofit/>
          </a:bodyPr>
          <a:lstStyle/>
          <a:p>
            <a:r>
              <a:rPr lang="en-US" sz="3600" b="1">
                <a:solidFill>
                  <a:srgbClr val="FFFFFF"/>
                </a:solidFill>
              </a:rPr>
              <a:t>Louisiana Legislature</a:t>
            </a:r>
          </a:p>
        </p:txBody>
      </p:sp>
      <p:sp>
        <p:nvSpPr>
          <p:cNvPr id="13" name="Rectangle 12">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ADAC5E03-994C-B7DD-4AB0-D82081B9A355}"/>
              </a:ext>
            </a:extLst>
          </p:cNvPr>
          <p:cNvGraphicFramePr>
            <a:graphicFrameLocks noGrp="1"/>
          </p:cNvGraphicFramePr>
          <p:nvPr>
            <p:ph idx="1"/>
            <p:extLst>
              <p:ext uri="{D42A27DB-BD31-4B8C-83A1-F6EECF244321}">
                <p14:modId xmlns:p14="http://schemas.microsoft.com/office/powerpoint/2010/main" val="1722385867"/>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405418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6B16355-27FB-445B-B646-02AB736374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65937DA-40AC-E0CE-AB62-3F027B5F9E0D}"/>
              </a:ext>
            </a:extLst>
          </p:cNvPr>
          <p:cNvSpPr>
            <a:spLocks noGrp="1"/>
          </p:cNvSpPr>
          <p:nvPr>
            <p:ph type="title"/>
          </p:nvPr>
        </p:nvSpPr>
        <p:spPr>
          <a:xfrm>
            <a:off x="8177212" y="634946"/>
            <a:ext cx="3372529" cy="5055904"/>
          </a:xfrm>
        </p:spPr>
        <p:txBody>
          <a:bodyPr anchor="ctr">
            <a:normAutofit/>
          </a:bodyPr>
          <a:lstStyle/>
          <a:p>
            <a:r>
              <a:rPr lang="en-US" b="1"/>
              <a:t>BESE Board</a:t>
            </a:r>
          </a:p>
        </p:txBody>
      </p:sp>
      <p:cxnSp>
        <p:nvCxnSpPr>
          <p:cNvPr id="20" name="Straight Connector 19">
            <a:extLst>
              <a:ext uri="{FF2B5EF4-FFF2-40B4-BE49-F238E27FC236}">
                <a16:creationId xmlns:a16="http://schemas.microsoft.com/office/drawing/2014/main" id="{06DA680F-F6AC-453E-A8BF-C5BDED2851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6978" y="1791298"/>
            <a:ext cx="0" cy="274320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6B3BF2E5-C3AB-441F-A430-491119C56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DD07C90B-B81A-473B-8919-CA924E61FF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14" name="Content Placeholder 2">
            <a:extLst>
              <a:ext uri="{FF2B5EF4-FFF2-40B4-BE49-F238E27FC236}">
                <a16:creationId xmlns:a16="http://schemas.microsoft.com/office/drawing/2014/main" id="{DBFA7740-69C5-9718-5E25-25EB38955FEB}"/>
              </a:ext>
            </a:extLst>
          </p:cNvPr>
          <p:cNvGraphicFramePr>
            <a:graphicFrameLocks noGrp="1"/>
          </p:cNvGraphicFramePr>
          <p:nvPr>
            <p:ph idx="1"/>
            <p:extLst>
              <p:ext uri="{D42A27DB-BD31-4B8C-83A1-F6EECF244321}">
                <p14:modId xmlns:p14="http://schemas.microsoft.com/office/powerpoint/2010/main" val="3566813036"/>
              </p:ext>
            </p:extLst>
          </p:nvPr>
        </p:nvGraphicFramePr>
        <p:xfrm>
          <a:off x="633413" y="639763"/>
          <a:ext cx="6910387" cy="5051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49526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yellow and orange logo&#10;&#10;Description automatically generated">
            <a:extLst>
              <a:ext uri="{FF2B5EF4-FFF2-40B4-BE49-F238E27FC236}">
                <a16:creationId xmlns:a16="http://schemas.microsoft.com/office/drawing/2014/main" id="{9DEBEE22-F81E-14DF-ED49-3160BC6E77E9}"/>
              </a:ext>
            </a:extLst>
          </p:cNvPr>
          <p:cNvPicPr>
            <a:picLocks noChangeAspect="1"/>
          </p:cNvPicPr>
          <p:nvPr/>
        </p:nvPicPr>
        <p:blipFill>
          <a:blip r:embed="rId2"/>
          <a:srcRect l="7686" r="2" b="2"/>
          <a:stretch/>
        </p:blipFill>
        <p:spPr>
          <a:xfrm>
            <a:off x="633999" y="640081"/>
            <a:ext cx="6909801" cy="5314406"/>
          </a:xfrm>
          <a:prstGeom prst="rect">
            <a:avLst/>
          </a:prstGeom>
        </p:spPr>
      </p:pic>
      <p:cxnSp>
        <p:nvCxnSpPr>
          <p:cNvPr id="18" name="Straight Connector 17">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B696A8F-5B18-4ED5-98B4-9AD346228888}"/>
              </a:ext>
            </a:extLst>
          </p:cNvPr>
          <p:cNvSpPr>
            <a:spLocks noGrp="1"/>
          </p:cNvSpPr>
          <p:nvPr>
            <p:ph idx="1"/>
          </p:nvPr>
        </p:nvSpPr>
        <p:spPr>
          <a:xfrm>
            <a:off x="7859485" y="2198913"/>
            <a:ext cx="3690257" cy="3755565"/>
          </a:xfrm>
        </p:spPr>
        <p:txBody>
          <a:bodyPr>
            <a:normAutofit/>
          </a:bodyPr>
          <a:lstStyle/>
          <a:p>
            <a:pPr marL="0" indent="0">
              <a:buNone/>
            </a:pPr>
            <a:endParaRPr lang="en-US"/>
          </a:p>
          <a:p>
            <a:pPr marL="0" indent="0">
              <a:buNone/>
            </a:pPr>
            <a:r>
              <a:rPr lang="en-US"/>
              <a:t>We are Louisiana’s oldest and largest grassroots organization with over 9,000 members affiliated through 22 local chapters across the state.  A board of directors and a delegate body of representatives from each local chapter guides the work of The Arc.</a:t>
            </a:r>
          </a:p>
        </p:txBody>
      </p:sp>
      <p:sp>
        <p:nvSpPr>
          <p:cNvPr id="20" name="Rectangle 19">
            <a:extLst>
              <a:ext uri="{FF2B5EF4-FFF2-40B4-BE49-F238E27FC236}">
                <a16:creationId xmlns:a16="http://schemas.microsoft.com/office/drawing/2014/main" id="{6329CBCE-21AE-419D-AC1F-8ACF510A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FF2DA012-1414-493D-888F-5D99D0BDA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4046216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CF81D86-BDBA-477C-B7DD-8D359BB996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7C8489-68E0-3CB1-E7BC-1F52C23A175B}"/>
              </a:ext>
            </a:extLst>
          </p:cNvPr>
          <p:cNvSpPr>
            <a:spLocks noGrp="1"/>
          </p:cNvSpPr>
          <p:nvPr>
            <p:ph type="title"/>
          </p:nvPr>
        </p:nvSpPr>
        <p:spPr>
          <a:xfrm>
            <a:off x="4974771" y="634946"/>
            <a:ext cx="6574972" cy="1450757"/>
          </a:xfrm>
        </p:spPr>
        <p:txBody>
          <a:bodyPr>
            <a:normAutofit/>
          </a:bodyPr>
          <a:lstStyle/>
          <a:p>
            <a:r>
              <a:rPr lang="en-US" b="1" dirty="0"/>
              <a:t>Special Education Advisory Panel (SEAP)</a:t>
            </a:r>
          </a:p>
        </p:txBody>
      </p:sp>
      <p:pic>
        <p:nvPicPr>
          <p:cNvPr id="5" name="Picture 4">
            <a:extLst>
              <a:ext uri="{FF2B5EF4-FFF2-40B4-BE49-F238E27FC236}">
                <a16:creationId xmlns:a16="http://schemas.microsoft.com/office/drawing/2014/main" id="{5A42DE33-533C-429F-68DD-9D563BA785E2}"/>
              </a:ext>
            </a:extLst>
          </p:cNvPr>
          <p:cNvPicPr>
            <a:picLocks noChangeAspect="1"/>
          </p:cNvPicPr>
          <p:nvPr/>
        </p:nvPicPr>
        <p:blipFill>
          <a:blip r:embed="rId3"/>
          <a:srcRect l="20648" r="29094" b="-1"/>
          <a:stretch/>
        </p:blipFill>
        <p:spPr>
          <a:xfrm>
            <a:off x="633999" y="640081"/>
            <a:ext cx="4001315" cy="5314406"/>
          </a:xfrm>
          <a:prstGeom prst="rect">
            <a:avLst/>
          </a:prstGeom>
        </p:spPr>
      </p:pic>
      <p:cxnSp>
        <p:nvCxnSpPr>
          <p:cNvPr id="12" name="Straight Connector 11">
            <a:extLst>
              <a:ext uri="{FF2B5EF4-FFF2-40B4-BE49-F238E27FC236}">
                <a16:creationId xmlns:a16="http://schemas.microsoft.com/office/drawing/2014/main" id="{C65F3E9C-EF11-4F8F-A621-399C7A3E64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912AAD3-5EA7-D84F-5FAD-EFC1091CEE71}"/>
              </a:ext>
            </a:extLst>
          </p:cNvPr>
          <p:cNvSpPr>
            <a:spLocks noGrp="1"/>
          </p:cNvSpPr>
          <p:nvPr>
            <p:ph idx="1"/>
          </p:nvPr>
        </p:nvSpPr>
        <p:spPr>
          <a:xfrm>
            <a:off x="4974769" y="2198914"/>
            <a:ext cx="6574973" cy="3670180"/>
          </a:xfrm>
        </p:spPr>
        <p:txBody>
          <a:bodyPr>
            <a:normAutofit/>
          </a:bodyPr>
          <a:lstStyle/>
          <a:p>
            <a:r>
              <a:rPr lang="en-US"/>
              <a:t>SEAP is established in accordance with the requirements of IDEA 2004 SEC. 612 State Eligibility (21) and provides policy guidance regarding special education and related services for children with disabilities in Louisiana. </a:t>
            </a:r>
          </a:p>
          <a:p>
            <a:r>
              <a:rPr lang="en-US"/>
              <a:t> The majority of the panel members must be individuals with disabilities or parents of children with disabilities (ages birth through 26).</a:t>
            </a:r>
          </a:p>
          <a:p>
            <a:r>
              <a:rPr lang="en-US"/>
              <a:t>2024 Meetings: January 24</a:t>
            </a:r>
            <a:r>
              <a:rPr lang="en-US" baseline="30000"/>
              <a:t>th</a:t>
            </a:r>
            <a:r>
              <a:rPr lang="en-US"/>
              <a:t>, March 20</a:t>
            </a:r>
            <a:r>
              <a:rPr lang="en-US" baseline="30000"/>
              <a:t>th</a:t>
            </a:r>
            <a:r>
              <a:rPr lang="en-US"/>
              <a:t>, June 19</a:t>
            </a:r>
            <a:r>
              <a:rPr lang="en-US" baseline="30000"/>
              <a:t>th</a:t>
            </a:r>
            <a:r>
              <a:rPr lang="en-US"/>
              <a:t> September 25, and November 12</a:t>
            </a:r>
            <a:r>
              <a:rPr lang="en-US" baseline="30000"/>
              <a:t>th</a:t>
            </a:r>
            <a:r>
              <a:rPr lang="en-US"/>
              <a:t>.</a:t>
            </a:r>
          </a:p>
          <a:p>
            <a:endParaRPr lang="en-US" dirty="0"/>
          </a:p>
        </p:txBody>
      </p:sp>
      <p:sp>
        <p:nvSpPr>
          <p:cNvPr id="14" name="Rectangle 13">
            <a:extLst>
              <a:ext uri="{FF2B5EF4-FFF2-40B4-BE49-F238E27FC236}">
                <a16:creationId xmlns:a16="http://schemas.microsoft.com/office/drawing/2014/main" id="{88AA064E-5F6E-4024-BC28-EDDC3DFC7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03B29638-4838-4B9B-B9DB-96E542BAF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1709721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F6AD5-7A1E-66CF-DBBA-5F7670D33AB5}"/>
              </a:ext>
            </a:extLst>
          </p:cNvPr>
          <p:cNvSpPr>
            <a:spLocks noGrp="1"/>
          </p:cNvSpPr>
          <p:nvPr>
            <p:ph type="title"/>
          </p:nvPr>
        </p:nvSpPr>
        <p:spPr>
          <a:xfrm>
            <a:off x="287939" y="263527"/>
            <a:ext cx="10867741" cy="1450757"/>
          </a:xfrm>
        </p:spPr>
        <p:txBody>
          <a:bodyPr>
            <a:normAutofit/>
          </a:bodyPr>
          <a:lstStyle/>
          <a:p>
            <a:r>
              <a:rPr lang="en-US" b="1" dirty="0"/>
              <a:t>Local Special Education Advisory Committees (SEACs)</a:t>
            </a:r>
          </a:p>
        </p:txBody>
      </p:sp>
      <p:pic>
        <p:nvPicPr>
          <p:cNvPr id="5" name="Picture 4">
            <a:extLst>
              <a:ext uri="{FF2B5EF4-FFF2-40B4-BE49-F238E27FC236}">
                <a16:creationId xmlns:a16="http://schemas.microsoft.com/office/drawing/2014/main" id="{860C8E37-E039-296A-91FD-5DA21BF25B15}"/>
              </a:ext>
            </a:extLst>
          </p:cNvPr>
          <p:cNvPicPr>
            <a:picLocks noChangeAspect="1"/>
          </p:cNvPicPr>
          <p:nvPr/>
        </p:nvPicPr>
        <p:blipFill>
          <a:blip r:embed="rId3"/>
          <a:srcRect l="30034" r="19811" b="2"/>
          <a:stretch/>
        </p:blipFill>
        <p:spPr>
          <a:xfrm>
            <a:off x="1076432" y="1916318"/>
            <a:ext cx="3094997" cy="3471012"/>
          </a:xfrm>
          <a:prstGeom prst="rect">
            <a:avLst/>
          </a:prstGeom>
        </p:spPr>
      </p:pic>
      <p:sp>
        <p:nvSpPr>
          <p:cNvPr id="3" name="Content Placeholder 2">
            <a:extLst>
              <a:ext uri="{FF2B5EF4-FFF2-40B4-BE49-F238E27FC236}">
                <a16:creationId xmlns:a16="http://schemas.microsoft.com/office/drawing/2014/main" id="{BC6A6372-7B93-A5DA-B170-FE3E28DAC971}"/>
              </a:ext>
            </a:extLst>
          </p:cNvPr>
          <p:cNvSpPr>
            <a:spLocks noGrp="1"/>
          </p:cNvSpPr>
          <p:nvPr>
            <p:ph idx="1"/>
          </p:nvPr>
        </p:nvSpPr>
        <p:spPr>
          <a:xfrm>
            <a:off x="4639733" y="1845734"/>
            <a:ext cx="6515947" cy="4023360"/>
          </a:xfrm>
        </p:spPr>
        <p:txBody>
          <a:bodyPr>
            <a:normAutofit/>
          </a:bodyPr>
          <a:lstStyle/>
          <a:p>
            <a:r>
              <a:rPr lang="en-US" sz="2400" dirty="0">
                <a:latin typeface="Arial" panose="020B0604020202020204" pitchFamily="34" charset="0"/>
                <a:cs typeface="Arial" panose="020B0604020202020204" pitchFamily="34" charset="0"/>
              </a:rPr>
              <a:t>Louisiana’s Act 274—During the 2019 Regular Session of the Louisiana legislature, each local public-school superintendent and the administrative head of each charter school or other public school was required to create local Special Education Advisory Councils by January 1, 2020.</a:t>
            </a:r>
          </a:p>
          <a:p>
            <a:r>
              <a:rPr lang="en-US" sz="2400" dirty="0">
                <a:latin typeface="Arial" panose="020B0604020202020204" pitchFamily="34" charset="0"/>
                <a:cs typeface="Arial" panose="020B0604020202020204" pitchFamily="34" charset="0"/>
              </a:rPr>
              <a:t>At least fifty percent of the membership shall be parents or legal guardians of students with an exceptionality other than gifted and talented</a:t>
            </a:r>
          </a:p>
          <a:p>
            <a:endParaRPr lang="en-US" dirty="0"/>
          </a:p>
        </p:txBody>
      </p:sp>
    </p:spTree>
    <p:extLst>
      <p:ext uri="{BB962C8B-B14F-4D97-AF65-F5344CB8AC3E}">
        <p14:creationId xmlns:p14="http://schemas.microsoft.com/office/powerpoint/2010/main" val="15380281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F43C8-1B3B-AC61-1709-D203319880C2}"/>
              </a:ext>
            </a:extLst>
          </p:cNvPr>
          <p:cNvSpPr>
            <a:spLocks noGrp="1"/>
          </p:cNvSpPr>
          <p:nvPr>
            <p:ph type="title"/>
          </p:nvPr>
        </p:nvSpPr>
        <p:spPr>
          <a:xfrm>
            <a:off x="1097280" y="286603"/>
            <a:ext cx="10058400" cy="1450757"/>
          </a:xfrm>
        </p:spPr>
        <p:txBody>
          <a:bodyPr>
            <a:normAutofit/>
          </a:bodyPr>
          <a:lstStyle/>
          <a:p>
            <a:r>
              <a:rPr lang="en-US" b="1" dirty="0"/>
              <a:t>Local School Boards</a:t>
            </a:r>
          </a:p>
        </p:txBody>
      </p:sp>
      <p:graphicFrame>
        <p:nvGraphicFramePr>
          <p:cNvPr id="5" name="Content Placeholder 2">
            <a:extLst>
              <a:ext uri="{FF2B5EF4-FFF2-40B4-BE49-F238E27FC236}">
                <a16:creationId xmlns:a16="http://schemas.microsoft.com/office/drawing/2014/main" id="{BBB4722B-CFD2-51E3-C3C3-7C143AD7354E}"/>
              </a:ext>
            </a:extLst>
          </p:cNvPr>
          <p:cNvGraphicFramePr>
            <a:graphicFrameLocks noGrp="1"/>
          </p:cNvGraphicFramePr>
          <p:nvPr>
            <p:ph idx="1"/>
            <p:extLst>
              <p:ext uri="{D42A27DB-BD31-4B8C-83A1-F6EECF244321}">
                <p14:modId xmlns:p14="http://schemas.microsoft.com/office/powerpoint/2010/main" val="3153150594"/>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766739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FF43A89-FF65-44A9-BE4C-DC7389FF9C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BC4341-33FB-4D46-A7B4-62039B6162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9394C5B-B8DE-4221-8CA4-A30237DB32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FB23564-C604-16AB-7848-F4B15C379FCD}"/>
              </a:ext>
            </a:extLst>
          </p:cNvPr>
          <p:cNvPicPr>
            <a:picLocks noChangeAspect="1"/>
          </p:cNvPicPr>
          <p:nvPr/>
        </p:nvPicPr>
        <p:blipFill>
          <a:blip r:embed="rId2"/>
          <a:srcRect t="11668" r="-1" b="14534"/>
          <a:stretch/>
        </p:blipFill>
        <p:spPr>
          <a:xfrm>
            <a:off x="988686" y="841248"/>
            <a:ext cx="10506456" cy="5175504"/>
          </a:xfrm>
          <a:prstGeom prst="rect">
            <a:avLst/>
          </a:prstGeom>
        </p:spPr>
      </p:pic>
      <p:sp>
        <p:nvSpPr>
          <p:cNvPr id="5" name="TextBox 4">
            <a:extLst>
              <a:ext uri="{FF2B5EF4-FFF2-40B4-BE49-F238E27FC236}">
                <a16:creationId xmlns:a16="http://schemas.microsoft.com/office/drawing/2014/main" id="{839E95D6-610A-CDF4-B160-82A625EF2DB6}"/>
              </a:ext>
            </a:extLst>
          </p:cNvPr>
          <p:cNvSpPr txBox="1"/>
          <p:nvPr/>
        </p:nvSpPr>
        <p:spPr>
          <a:xfrm>
            <a:off x="5520352" y="6438119"/>
            <a:ext cx="3735516"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Questions</a:t>
            </a:r>
          </a:p>
        </p:txBody>
      </p:sp>
    </p:spTree>
    <p:extLst>
      <p:ext uri="{BB962C8B-B14F-4D97-AF65-F5344CB8AC3E}">
        <p14:creationId xmlns:p14="http://schemas.microsoft.com/office/powerpoint/2010/main" val="2530024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71E90B9-99E1-08BE-568B-462A91B800B9}"/>
              </a:ext>
            </a:extLst>
          </p:cNvPr>
          <p:cNvSpPr>
            <a:spLocks noGrp="1"/>
          </p:cNvSpPr>
          <p:nvPr>
            <p:ph type="title"/>
          </p:nvPr>
        </p:nvSpPr>
        <p:spPr>
          <a:xfrm>
            <a:off x="492370" y="605896"/>
            <a:ext cx="3084844" cy="5646208"/>
          </a:xfrm>
        </p:spPr>
        <p:txBody>
          <a:bodyPr anchor="ctr">
            <a:normAutofit/>
          </a:bodyPr>
          <a:lstStyle/>
          <a:p>
            <a:r>
              <a:rPr lang="en-US" sz="3600">
                <a:solidFill>
                  <a:srgbClr val="FFFFFF"/>
                </a:solidFill>
              </a:rPr>
              <a:t>Celebrating our Students with Disabilities</a:t>
            </a: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AAB4E839-D554-4F14-B342-0450AA19AA7A}"/>
              </a:ext>
            </a:extLst>
          </p:cNvPr>
          <p:cNvSpPr>
            <a:spLocks noGrp="1"/>
          </p:cNvSpPr>
          <p:nvPr>
            <p:ph idx="1"/>
          </p:nvPr>
        </p:nvSpPr>
        <p:spPr>
          <a:xfrm>
            <a:off x="4742016" y="605896"/>
            <a:ext cx="6413663" cy="5646208"/>
          </a:xfrm>
        </p:spPr>
        <p:txBody>
          <a:bodyPr anchor="ctr">
            <a:normAutofit/>
          </a:bodyPr>
          <a:lstStyle/>
          <a:p>
            <a:r>
              <a:rPr lang="en-US" dirty="0"/>
              <a:t>● Students with disabilities outperformed and outgrew students with disabilities across the nation on NAEP 2024. </a:t>
            </a:r>
          </a:p>
          <a:p>
            <a:r>
              <a:rPr lang="en-US" dirty="0"/>
              <a:t>● Students with disabilities have shown increased mastery on LEAP for the past three years in a row. </a:t>
            </a:r>
          </a:p>
          <a:p>
            <a:r>
              <a:rPr lang="en-US" dirty="0"/>
              <a:t>● In 2024, students with disabilities’ growth surpassed their nondisabled peers by 1%. </a:t>
            </a:r>
          </a:p>
          <a:p>
            <a:r>
              <a:rPr lang="en-US" dirty="0"/>
              <a:t>● Louisiana’s most recent cohort graduation rate increased for students with disabilities.</a:t>
            </a:r>
          </a:p>
        </p:txBody>
      </p:sp>
    </p:spTree>
    <p:extLst>
      <p:ext uri="{BB962C8B-B14F-4D97-AF65-F5344CB8AC3E}">
        <p14:creationId xmlns:p14="http://schemas.microsoft.com/office/powerpoint/2010/main" val="18180046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pic>
        <p:nvPicPr>
          <p:cNvPr id="5" name="Picture 4" descr="An open door of a house with the key on the keyhole">
            <a:extLst>
              <a:ext uri="{FF2B5EF4-FFF2-40B4-BE49-F238E27FC236}">
                <a16:creationId xmlns:a16="http://schemas.microsoft.com/office/drawing/2014/main" id="{EC191035-71D7-ADBA-81E8-9DA4E28C2F91}"/>
              </a:ext>
            </a:extLst>
          </p:cNvPr>
          <p:cNvPicPr>
            <a:picLocks noChangeAspect="1"/>
          </p:cNvPicPr>
          <p:nvPr/>
        </p:nvPicPr>
        <p:blipFill>
          <a:blip r:embed="rId2">
            <a:alphaModFix amt="35000"/>
          </a:blip>
          <a:srcRect t="6643" b="9087"/>
          <a:stretch/>
        </p:blipFill>
        <p:spPr>
          <a:xfrm>
            <a:off x="20" y="10"/>
            <a:ext cx="12191980" cy="6857991"/>
          </a:xfrm>
          <a:prstGeom prst="rect">
            <a:avLst/>
          </a:prstGeom>
        </p:spPr>
      </p:pic>
      <p:sp>
        <p:nvSpPr>
          <p:cNvPr id="2" name="Title 1">
            <a:extLst>
              <a:ext uri="{FF2B5EF4-FFF2-40B4-BE49-F238E27FC236}">
                <a16:creationId xmlns:a16="http://schemas.microsoft.com/office/drawing/2014/main" id="{1E56C88E-D309-A2F2-F0F8-C20AC17437D8}"/>
              </a:ext>
            </a:extLst>
          </p:cNvPr>
          <p:cNvSpPr>
            <a:spLocks noGrp="1"/>
          </p:cNvSpPr>
          <p:nvPr>
            <p:ph type="ctrTitle"/>
          </p:nvPr>
        </p:nvSpPr>
        <p:spPr>
          <a:xfrm>
            <a:off x="1097280" y="758952"/>
            <a:ext cx="10058400" cy="3566160"/>
          </a:xfrm>
        </p:spPr>
        <p:txBody>
          <a:bodyPr>
            <a:normAutofit/>
          </a:bodyPr>
          <a:lstStyle/>
          <a:p>
            <a:r>
              <a:rPr lang="en-US" dirty="0">
                <a:solidFill>
                  <a:srgbClr val="FFFFFF"/>
                </a:solidFill>
              </a:rPr>
              <a:t>The Key Policy Improvements</a:t>
            </a:r>
          </a:p>
        </p:txBody>
      </p:sp>
      <p:cxnSp>
        <p:nvCxnSpPr>
          <p:cNvPr id="31" name="Straight Connector 30">
            <a:extLst>
              <a:ext uri="{FF2B5EF4-FFF2-40B4-BE49-F238E27FC236}">
                <a16:creationId xmlns:a16="http://schemas.microsoft.com/office/drawing/2014/main" id="{4071767D-5FF7-4508-B8B7-BB60FF3AB2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C4E89C94-E462-4566-A15A-32835FD68B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5" name="Rectangle 34">
            <a:extLst>
              <a:ext uri="{FF2B5EF4-FFF2-40B4-BE49-F238E27FC236}">
                <a16:creationId xmlns:a16="http://schemas.microsoft.com/office/drawing/2014/main" id="{E25F4A20-71FB-4A26-92E2-89DED4926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49394139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C6F75-78D2-F262-7F67-36C1F2A07588}"/>
              </a:ext>
            </a:extLst>
          </p:cNvPr>
          <p:cNvSpPr>
            <a:spLocks noGrp="1"/>
          </p:cNvSpPr>
          <p:nvPr>
            <p:ph type="title"/>
          </p:nvPr>
        </p:nvSpPr>
        <p:spPr/>
        <p:txBody>
          <a:bodyPr/>
          <a:lstStyle/>
          <a:p>
            <a:r>
              <a:rPr lang="en-US" dirty="0"/>
              <a:t>2022-2023</a:t>
            </a:r>
          </a:p>
        </p:txBody>
      </p:sp>
      <p:sp>
        <p:nvSpPr>
          <p:cNvPr id="3" name="Content Placeholder 2">
            <a:extLst>
              <a:ext uri="{FF2B5EF4-FFF2-40B4-BE49-F238E27FC236}">
                <a16:creationId xmlns:a16="http://schemas.microsoft.com/office/drawing/2014/main" id="{13A7CE3F-3F72-03F9-E7F4-FD9F793654C0}"/>
              </a:ext>
            </a:extLst>
          </p:cNvPr>
          <p:cNvSpPr>
            <a:spLocks noGrp="1"/>
          </p:cNvSpPr>
          <p:nvPr>
            <p:ph idx="1"/>
          </p:nvPr>
        </p:nvSpPr>
        <p:spPr>
          <a:xfrm>
            <a:off x="228600" y="1845734"/>
            <a:ext cx="11695176" cy="4235026"/>
          </a:xfrm>
        </p:spPr>
        <p:txBody>
          <a:bodyPr>
            <a:normAutofit/>
          </a:bodyPr>
          <a:lstStyle/>
          <a:p>
            <a:r>
              <a:rPr lang="en-US" sz="2400" dirty="0">
                <a:latin typeface="Arial" panose="020B0604020202020204" pitchFamily="34" charset="0"/>
                <a:cs typeface="Arial" panose="020B0604020202020204" pitchFamily="34" charset="0"/>
              </a:rPr>
              <a:t>Bulletin 1508 - This approved policy update brought Louisiana into alignment with national standards and eligibility requirements for students with visual impairments: </a:t>
            </a:r>
          </a:p>
          <a:p>
            <a:r>
              <a:rPr lang="en-US" sz="2400" dirty="0">
                <a:latin typeface="Arial" panose="020B0604020202020204" pitchFamily="34" charset="0"/>
                <a:cs typeface="Arial" panose="020B0604020202020204" pitchFamily="34" charset="0"/>
              </a:rPr>
              <a:t>• Adds the loss of “functional vision” to eligibility criteria and adds specifics to what may be considered for blindness resulting from a medical condition. </a:t>
            </a:r>
          </a:p>
          <a:p>
            <a:r>
              <a:rPr lang="en-US" sz="2400" dirty="0">
                <a:latin typeface="Arial" panose="020B0604020202020204" pitchFamily="34" charset="0"/>
                <a:cs typeface="Arial" panose="020B0604020202020204" pitchFamily="34" charset="0"/>
              </a:rPr>
              <a:t>• Adds clarity that a braille skills inventory should be based on “grade level literacy and math standards” </a:t>
            </a:r>
          </a:p>
          <a:p>
            <a:r>
              <a:rPr lang="en-US" sz="2400" dirty="0">
                <a:latin typeface="Arial" panose="020B0604020202020204" pitchFamily="34" charset="0"/>
                <a:cs typeface="Arial" panose="020B0604020202020204" pitchFamily="34" charset="0"/>
              </a:rPr>
              <a:t>• Emphasizes that functional vision assessments should include the “educational environment” where the student spends their time learning and that a “certified teacher of the blind or visually impaired or an orientation and mobility specialist” should conduct the assessment </a:t>
            </a:r>
          </a:p>
          <a:p>
            <a:endParaRPr lang="en-US" dirty="0"/>
          </a:p>
        </p:txBody>
      </p:sp>
    </p:spTree>
    <p:extLst>
      <p:ext uri="{BB962C8B-B14F-4D97-AF65-F5344CB8AC3E}">
        <p14:creationId xmlns:p14="http://schemas.microsoft.com/office/powerpoint/2010/main" val="1589096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22518-E4C0-F9B7-F8A3-747A4CCF6164}"/>
              </a:ext>
            </a:extLst>
          </p:cNvPr>
          <p:cNvSpPr>
            <a:spLocks noGrp="1"/>
          </p:cNvSpPr>
          <p:nvPr>
            <p:ph type="title"/>
          </p:nvPr>
        </p:nvSpPr>
        <p:spPr>
          <a:xfrm>
            <a:off x="1097280" y="286603"/>
            <a:ext cx="10058400" cy="1450757"/>
          </a:xfrm>
        </p:spPr>
        <p:txBody>
          <a:bodyPr>
            <a:normAutofit/>
          </a:bodyPr>
          <a:lstStyle/>
          <a:p>
            <a:r>
              <a:rPr lang="en-US" dirty="0"/>
              <a:t>22-23 Continued</a:t>
            </a:r>
          </a:p>
        </p:txBody>
      </p:sp>
      <p:sp>
        <p:nvSpPr>
          <p:cNvPr id="3" name="Content Placeholder 2">
            <a:extLst>
              <a:ext uri="{FF2B5EF4-FFF2-40B4-BE49-F238E27FC236}">
                <a16:creationId xmlns:a16="http://schemas.microsoft.com/office/drawing/2014/main" id="{A4B7E4F7-94CE-F67B-6D88-2A07B47EB7A5}"/>
              </a:ext>
            </a:extLst>
          </p:cNvPr>
          <p:cNvSpPr>
            <a:spLocks noGrp="1"/>
          </p:cNvSpPr>
          <p:nvPr>
            <p:ph idx="1"/>
          </p:nvPr>
        </p:nvSpPr>
        <p:spPr>
          <a:xfrm>
            <a:off x="1097279" y="1845734"/>
            <a:ext cx="6454987" cy="4023360"/>
          </a:xfrm>
        </p:spPr>
        <p:txBody>
          <a:bodyPr>
            <a:normAutofit/>
          </a:bodyPr>
          <a:lstStyle/>
          <a:p>
            <a:r>
              <a:rPr lang="en-US">
                <a:latin typeface="Arial" panose="020B0604020202020204" pitchFamily="34" charset="0"/>
                <a:cs typeface="Arial" panose="020B0604020202020204" pitchFamily="34" charset="0"/>
              </a:rPr>
              <a:t>• Adds “if necessary, a low vision assessment” to determine daily vision supports such as optical devices, such as monocular telescopes or magnifiers </a:t>
            </a:r>
          </a:p>
          <a:p>
            <a:r>
              <a:rPr lang="en-US">
                <a:latin typeface="Arial" panose="020B0604020202020204" pitchFamily="34" charset="0"/>
                <a:cs typeface="Arial" panose="020B0604020202020204" pitchFamily="34" charset="0"/>
              </a:rPr>
              <a:t>Bulletin 741 - Special Education Cameras in Certain Special Education Classrooms</a:t>
            </a:r>
          </a:p>
          <a:p>
            <a:r>
              <a:rPr lang="en-US">
                <a:latin typeface="Arial" panose="020B0604020202020204" pitchFamily="34" charset="0"/>
                <a:cs typeface="Arial" panose="020B0604020202020204" pitchFamily="34" charset="0"/>
              </a:rPr>
              <a:t>• Added language to Bulletin 741 to align with Act 588 by Senator Foil </a:t>
            </a:r>
          </a:p>
          <a:p>
            <a:endParaRPr lang="en-US" dirty="0"/>
          </a:p>
          <a:p>
            <a:pPr marL="0" indent="0">
              <a:buNone/>
            </a:pPr>
            <a:endParaRPr lang="en-US" dirty="0"/>
          </a:p>
        </p:txBody>
      </p:sp>
      <p:pic>
        <p:nvPicPr>
          <p:cNvPr id="4" name="Picture 3" descr="A person helping a group of children writing on paper&#10;&#10;AI-generated content may be incorrect.">
            <a:extLst>
              <a:ext uri="{FF2B5EF4-FFF2-40B4-BE49-F238E27FC236}">
                <a16:creationId xmlns:a16="http://schemas.microsoft.com/office/drawing/2014/main" id="{45AD548F-65CA-E9BD-9898-79C1FBB08875}"/>
              </a:ext>
            </a:extLst>
          </p:cNvPr>
          <p:cNvPicPr>
            <a:picLocks noChangeAspect="1"/>
          </p:cNvPicPr>
          <p:nvPr/>
        </p:nvPicPr>
        <p:blipFill>
          <a:blip r:embed="rId2"/>
          <a:srcRect l="26666" r="13044"/>
          <a:stretch/>
        </p:blipFill>
        <p:spPr>
          <a:xfrm>
            <a:off x="8020570" y="1916318"/>
            <a:ext cx="3135109" cy="3471012"/>
          </a:xfrm>
          <a:prstGeom prst="rect">
            <a:avLst/>
          </a:prstGeom>
        </p:spPr>
      </p:pic>
    </p:spTree>
    <p:extLst>
      <p:ext uri="{BB962C8B-B14F-4D97-AF65-F5344CB8AC3E}">
        <p14:creationId xmlns:p14="http://schemas.microsoft.com/office/powerpoint/2010/main" val="847565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A2589-63B8-5602-A6EC-326EFB9933BC}"/>
              </a:ext>
            </a:extLst>
          </p:cNvPr>
          <p:cNvSpPr>
            <a:spLocks noGrp="1"/>
          </p:cNvSpPr>
          <p:nvPr>
            <p:ph type="title"/>
          </p:nvPr>
        </p:nvSpPr>
        <p:spPr/>
        <p:txBody>
          <a:bodyPr/>
          <a:lstStyle/>
          <a:p>
            <a:r>
              <a:rPr lang="en-US" dirty="0"/>
              <a:t>2023-2024</a:t>
            </a:r>
          </a:p>
        </p:txBody>
      </p:sp>
      <p:sp>
        <p:nvSpPr>
          <p:cNvPr id="3" name="Content Placeholder 2">
            <a:extLst>
              <a:ext uri="{FF2B5EF4-FFF2-40B4-BE49-F238E27FC236}">
                <a16:creationId xmlns:a16="http://schemas.microsoft.com/office/drawing/2014/main" id="{5A0F175A-6527-7CC9-03C0-DFA53132DF0C}"/>
              </a:ext>
            </a:extLst>
          </p:cNvPr>
          <p:cNvSpPr>
            <a:spLocks noGrp="1"/>
          </p:cNvSpPr>
          <p:nvPr>
            <p:ph idx="1"/>
          </p:nvPr>
        </p:nvSpPr>
        <p:spPr>
          <a:xfrm>
            <a:off x="429768" y="1845734"/>
            <a:ext cx="11548872" cy="4299034"/>
          </a:xfrm>
        </p:spPr>
        <p:txBody>
          <a:bodyPr>
            <a:noAutofit/>
          </a:bodyPr>
          <a:lstStyle/>
          <a:p>
            <a:r>
              <a:rPr lang="en-US" sz="2400" dirty="0">
                <a:latin typeface="Arial" panose="020B0604020202020204" pitchFamily="34" charset="0"/>
                <a:cs typeface="Arial" panose="020B0604020202020204" pitchFamily="34" charset="0"/>
              </a:rPr>
              <a:t>December 2023, Bulletin 1573 - approved bulletin revisions improve the state’s dispute resolution processes by: </a:t>
            </a:r>
          </a:p>
          <a:p>
            <a:r>
              <a:rPr lang="en-US" sz="2400" dirty="0">
                <a:latin typeface="Arial" panose="020B0604020202020204" pitchFamily="34" charset="0"/>
                <a:cs typeface="Arial" panose="020B0604020202020204" pitchFamily="34" charset="0"/>
              </a:rPr>
              <a:t>● Requiring LDOE to contact complainants when their complaint is lacking required information and offering assistance with correct completion. </a:t>
            </a:r>
          </a:p>
          <a:p>
            <a:r>
              <a:rPr lang="en-US" sz="2400" dirty="0">
                <a:latin typeface="Arial" panose="020B0604020202020204" pitchFamily="34" charset="0"/>
                <a:cs typeface="Arial" panose="020B0604020202020204" pitchFamily="34" charset="0"/>
              </a:rPr>
              <a:t>● If the complaint does not meet the criteria for investigation, offering other resources to pursue a resolution. </a:t>
            </a:r>
          </a:p>
          <a:p>
            <a:r>
              <a:rPr lang="en-US" sz="2400" dirty="0">
                <a:latin typeface="Arial" panose="020B0604020202020204" pitchFamily="34" charset="0"/>
                <a:cs typeface="Arial" panose="020B0604020202020204" pitchFamily="34" charset="0"/>
              </a:rPr>
              <a:t>● LDOE will internally share certain complaint information to improve program quality, monitoring, and school improvement efforts. </a:t>
            </a:r>
          </a:p>
          <a:p>
            <a:r>
              <a:rPr lang="en-US" sz="2400" dirty="0">
                <a:latin typeface="Arial" panose="020B0604020202020204" pitchFamily="34" charset="0"/>
                <a:cs typeface="Arial" panose="020B0604020202020204" pitchFamily="34" charset="0"/>
              </a:rPr>
              <a:t>● Beginning in fall 2024, redacted complaint information will be posted to the LDOE website. </a:t>
            </a:r>
          </a:p>
        </p:txBody>
      </p:sp>
    </p:spTree>
    <p:extLst>
      <p:ext uri="{BB962C8B-B14F-4D97-AF65-F5344CB8AC3E}">
        <p14:creationId xmlns:p14="http://schemas.microsoft.com/office/powerpoint/2010/main" val="29327424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C6427-371A-E644-289A-F8340C270888}"/>
              </a:ext>
            </a:extLst>
          </p:cNvPr>
          <p:cNvSpPr>
            <a:spLocks noGrp="1"/>
          </p:cNvSpPr>
          <p:nvPr>
            <p:ph type="title"/>
          </p:nvPr>
        </p:nvSpPr>
        <p:spPr/>
        <p:txBody>
          <a:bodyPr/>
          <a:lstStyle/>
          <a:p>
            <a:r>
              <a:rPr lang="en-US" dirty="0"/>
              <a:t>23-24 continued</a:t>
            </a:r>
          </a:p>
        </p:txBody>
      </p:sp>
      <p:sp>
        <p:nvSpPr>
          <p:cNvPr id="3" name="Content Placeholder 2">
            <a:extLst>
              <a:ext uri="{FF2B5EF4-FFF2-40B4-BE49-F238E27FC236}">
                <a16:creationId xmlns:a16="http://schemas.microsoft.com/office/drawing/2014/main" id="{DE6D57C4-A7B4-270B-AAAC-2ECD46E7B60F}"/>
              </a:ext>
            </a:extLst>
          </p:cNvPr>
          <p:cNvSpPr>
            <a:spLocks noGrp="1"/>
          </p:cNvSpPr>
          <p:nvPr>
            <p:ph idx="1"/>
          </p:nvPr>
        </p:nvSpPr>
        <p:spPr>
          <a:xfrm>
            <a:off x="678180" y="1818302"/>
            <a:ext cx="10835640" cy="4399618"/>
          </a:xfrm>
        </p:spPr>
        <p:txBody>
          <a:bodyPr>
            <a:noAutofit/>
          </a:bodyPr>
          <a:lstStyle/>
          <a:p>
            <a:r>
              <a:rPr lang="en-US" sz="2400" dirty="0">
                <a:latin typeface="Arial" panose="020B0604020202020204" pitchFamily="34" charset="0"/>
                <a:cs typeface="Arial" panose="020B0604020202020204" pitchFamily="34" charset="0"/>
              </a:rPr>
              <a:t>January 2024, Bulletin 1922 - approved bulletin revision allows LDOE to appoint special consultants to LEAs without local board approval</a:t>
            </a:r>
          </a:p>
          <a:p>
            <a:r>
              <a:rPr lang="en-US" sz="2400" dirty="0">
                <a:latin typeface="Arial" panose="020B0604020202020204" pitchFamily="34" charset="0"/>
                <a:cs typeface="Arial" panose="020B0604020202020204" pitchFamily="34" charset="0"/>
              </a:rPr>
              <a:t>March 2024, Bulletin 1706 - approved bulletin revisions improved consistency and clarity in several special education process: </a:t>
            </a:r>
          </a:p>
          <a:p>
            <a:r>
              <a:rPr lang="en-US" sz="2400" dirty="0">
                <a:latin typeface="Arial" panose="020B0604020202020204" pitchFamily="34" charset="0"/>
                <a:cs typeface="Arial" panose="020B0604020202020204" pitchFamily="34" charset="0"/>
              </a:rPr>
              <a:t>● Expands the types of IDEA complaints that can be filed and extends allowable complaints to be filed on allegations up to two years prior. </a:t>
            </a:r>
          </a:p>
          <a:p>
            <a:r>
              <a:rPr lang="en-US" sz="2400" dirty="0">
                <a:latin typeface="Arial" panose="020B0604020202020204" pitchFamily="34" charset="0"/>
                <a:cs typeface="Arial" panose="020B0604020202020204" pitchFamily="34" charset="0"/>
              </a:rPr>
              <a:t>● Quantifies response period regarding parent request for evaluation, parent request for independent evaluation, or changes/decisions regarding identification, evaluation, placement, or FAPE provision. </a:t>
            </a:r>
          </a:p>
        </p:txBody>
      </p:sp>
    </p:spTree>
    <p:extLst>
      <p:ext uri="{BB962C8B-B14F-4D97-AF65-F5344CB8AC3E}">
        <p14:creationId xmlns:p14="http://schemas.microsoft.com/office/powerpoint/2010/main" val="1497006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450241-7D83-077A-A775-92F8971BE9BE}"/>
              </a:ext>
            </a:extLst>
          </p:cNvPr>
          <p:cNvSpPr>
            <a:spLocks noGrp="1"/>
          </p:cNvSpPr>
          <p:nvPr>
            <p:ph type="title"/>
          </p:nvPr>
        </p:nvSpPr>
        <p:spPr>
          <a:xfrm>
            <a:off x="5181601" y="634946"/>
            <a:ext cx="6368142" cy="1450757"/>
          </a:xfrm>
        </p:spPr>
        <p:txBody>
          <a:bodyPr>
            <a:normAutofit/>
          </a:bodyPr>
          <a:lstStyle/>
          <a:p>
            <a:r>
              <a:rPr lang="en-US" dirty="0"/>
              <a:t>23-24 continued</a:t>
            </a:r>
          </a:p>
        </p:txBody>
      </p:sp>
      <p:pic>
        <p:nvPicPr>
          <p:cNvPr id="4" name="Picture 3">
            <a:extLst>
              <a:ext uri="{FF2B5EF4-FFF2-40B4-BE49-F238E27FC236}">
                <a16:creationId xmlns:a16="http://schemas.microsoft.com/office/drawing/2014/main" id="{47A69654-EEC6-CCFF-B794-6E7DE56E6536}"/>
              </a:ext>
            </a:extLst>
          </p:cNvPr>
          <p:cNvPicPr>
            <a:picLocks noChangeAspect="1"/>
          </p:cNvPicPr>
          <p:nvPr/>
        </p:nvPicPr>
        <p:blipFill>
          <a:blip r:embed="rId2"/>
          <a:srcRect l="25321" r="36572"/>
          <a:stretch/>
        </p:blipFill>
        <p:spPr>
          <a:xfrm>
            <a:off x="20" y="-12128"/>
            <a:ext cx="4654276" cy="6870127"/>
          </a:xfrm>
          <a:prstGeom prst="rect">
            <a:avLst/>
          </a:prstGeom>
        </p:spPr>
      </p:pic>
      <p:cxnSp>
        <p:nvCxnSpPr>
          <p:cNvPr id="13" name="Straight Connector 12">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427369B-E7AB-0BAB-4711-3E0B107E1647}"/>
              </a:ext>
            </a:extLst>
          </p:cNvPr>
          <p:cNvSpPr>
            <a:spLocks noGrp="1"/>
          </p:cNvSpPr>
          <p:nvPr>
            <p:ph idx="1"/>
          </p:nvPr>
        </p:nvSpPr>
        <p:spPr>
          <a:xfrm>
            <a:off x="5181601" y="2198914"/>
            <a:ext cx="6368142" cy="3670180"/>
          </a:xfrm>
        </p:spPr>
        <p:txBody>
          <a:bodyPr>
            <a:normAutofit/>
          </a:bodyPr>
          <a:lstStyle/>
          <a:p>
            <a:r>
              <a:rPr lang="en-US">
                <a:latin typeface="Arial" panose="020B0604020202020204" pitchFamily="34" charset="0"/>
                <a:cs typeface="Arial" panose="020B0604020202020204" pitchFamily="34" charset="0"/>
              </a:rPr>
              <a:t>● Requires provision of a draft IEP at least three days prior to an IEP meeting, upon parent request. </a:t>
            </a:r>
          </a:p>
          <a:p>
            <a:r>
              <a:rPr lang="en-US">
                <a:latin typeface="Arial" panose="020B0604020202020204" pitchFamily="34" charset="0"/>
                <a:cs typeface="Arial" panose="020B0604020202020204" pitchFamily="34" charset="0"/>
              </a:rPr>
              <a:t>● Adds student’s disciplinary and behavioral history and records and available medical information related to behavior to information considered before changing a child’s placement due to behavior</a:t>
            </a:r>
          </a:p>
          <a:p>
            <a:endParaRPr lang="en-US" dirty="0"/>
          </a:p>
        </p:txBody>
      </p:sp>
    </p:spTree>
    <p:extLst>
      <p:ext uri="{BB962C8B-B14F-4D97-AF65-F5344CB8AC3E}">
        <p14:creationId xmlns:p14="http://schemas.microsoft.com/office/powerpoint/2010/main" val="263134056"/>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Retrospect</Template>
  <TotalTime>6680</TotalTime>
  <Words>2323</Words>
  <Application>Microsoft Office PowerPoint</Application>
  <PresentationFormat>Widescreen</PresentationFormat>
  <Paragraphs>136</Paragraphs>
  <Slides>23</Slides>
  <Notes>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23</vt:i4>
      </vt:variant>
    </vt:vector>
  </HeadingPairs>
  <TitlesOfParts>
    <vt:vector size="35" baseType="lpstr">
      <vt:lpstr>__understoodSans_f41eca</vt:lpstr>
      <vt:lpstr>-apple-system</vt:lpstr>
      <vt:lpstr>Aptos</vt:lpstr>
      <vt:lpstr>Arial</vt:lpstr>
      <vt:lpstr>Calibri</vt:lpstr>
      <vt:lpstr>Calibri Light</vt:lpstr>
      <vt:lpstr>Droid Serif</vt:lpstr>
      <vt:lpstr>Helvetica</vt:lpstr>
      <vt:lpstr>Myriad Pro</vt:lpstr>
      <vt:lpstr>Roboto</vt:lpstr>
      <vt:lpstr>RobotoLight</vt:lpstr>
      <vt:lpstr>Retrospect</vt:lpstr>
      <vt:lpstr>Key Policy Improvements</vt:lpstr>
      <vt:lpstr>PowerPoint Presentation</vt:lpstr>
      <vt:lpstr>Celebrating our Students with Disabilities</vt:lpstr>
      <vt:lpstr>The Key Policy Improvements</vt:lpstr>
      <vt:lpstr>2022-2023</vt:lpstr>
      <vt:lpstr>22-23 Continued</vt:lpstr>
      <vt:lpstr>2023-2024</vt:lpstr>
      <vt:lpstr>23-24 continued</vt:lpstr>
      <vt:lpstr>23-24 continued</vt:lpstr>
      <vt:lpstr>Other Improvements</vt:lpstr>
      <vt:lpstr>What’s Next</vt:lpstr>
      <vt:lpstr>Looking Ahead</vt:lpstr>
      <vt:lpstr>PowerPoint Presentation</vt:lpstr>
      <vt:lpstr>Family Resources</vt:lpstr>
      <vt:lpstr>How to get Involved</vt:lpstr>
      <vt:lpstr>How to get involved and stay informed</vt:lpstr>
      <vt:lpstr>Louisiana Register</vt:lpstr>
      <vt:lpstr>Louisiana Legislature</vt:lpstr>
      <vt:lpstr>BESE Board</vt:lpstr>
      <vt:lpstr>Special Education Advisory Panel (SEAP)</vt:lpstr>
      <vt:lpstr>Local Special Education Advisory Committees (SEACs)</vt:lpstr>
      <vt:lpstr>Local School Boards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Ashley McReynolds</dc:creator>
  <cp:lastModifiedBy>Ashley McReynolds</cp:lastModifiedBy>
  <cp:revision>7</cp:revision>
  <dcterms:created xsi:type="dcterms:W3CDTF">2025-03-27T13:49:12Z</dcterms:created>
  <dcterms:modified xsi:type="dcterms:W3CDTF">2025-04-09T18:36:20Z</dcterms:modified>
</cp:coreProperties>
</file>